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  <p:sldMasterId id="2147483652" r:id="rId2"/>
    <p:sldMasterId id="2147483663" r:id="rId3"/>
  </p:sldMasterIdLst>
  <p:notesMasterIdLst>
    <p:notesMasterId r:id="rId48"/>
  </p:notesMasterIdLst>
  <p:handoutMasterIdLst>
    <p:handoutMasterId r:id="rId49"/>
  </p:handoutMasterIdLst>
  <p:sldIdLst>
    <p:sldId id="272" r:id="rId4"/>
    <p:sldId id="368" r:id="rId5"/>
    <p:sldId id="377" r:id="rId6"/>
    <p:sldId id="378" r:id="rId7"/>
    <p:sldId id="379" r:id="rId8"/>
    <p:sldId id="312" r:id="rId9"/>
    <p:sldId id="374" r:id="rId10"/>
    <p:sldId id="369" r:id="rId11"/>
    <p:sldId id="373" r:id="rId12"/>
    <p:sldId id="375" r:id="rId13"/>
    <p:sldId id="376" r:id="rId14"/>
    <p:sldId id="273" r:id="rId15"/>
    <p:sldId id="345" r:id="rId16"/>
    <p:sldId id="352" r:id="rId17"/>
    <p:sldId id="301" r:id="rId18"/>
    <p:sldId id="334" r:id="rId19"/>
    <p:sldId id="335" r:id="rId20"/>
    <p:sldId id="381" r:id="rId21"/>
    <p:sldId id="336" r:id="rId22"/>
    <p:sldId id="382" r:id="rId23"/>
    <p:sldId id="383" r:id="rId24"/>
    <p:sldId id="340" r:id="rId25"/>
    <p:sldId id="337" r:id="rId26"/>
    <p:sldId id="354" r:id="rId27"/>
    <p:sldId id="339" r:id="rId28"/>
    <p:sldId id="385" r:id="rId29"/>
    <p:sldId id="384" r:id="rId30"/>
    <p:sldId id="386" r:id="rId31"/>
    <p:sldId id="387" r:id="rId32"/>
    <p:sldId id="388" r:id="rId33"/>
    <p:sldId id="389" r:id="rId34"/>
    <p:sldId id="390" r:id="rId35"/>
    <p:sldId id="304" r:id="rId36"/>
    <p:sldId id="326" r:id="rId37"/>
    <p:sldId id="328" r:id="rId38"/>
    <p:sldId id="331" r:id="rId39"/>
    <p:sldId id="330" r:id="rId40"/>
    <p:sldId id="347" r:id="rId41"/>
    <p:sldId id="391" r:id="rId42"/>
    <p:sldId id="392" r:id="rId43"/>
    <p:sldId id="357" r:id="rId44"/>
    <p:sldId id="361" r:id="rId45"/>
    <p:sldId id="350" r:id="rId46"/>
    <p:sldId id="271" r:id="rId47"/>
  </p:sldIdLst>
  <p:sldSz cx="9144000" cy="6858000" type="screen4x3"/>
  <p:notesSz cx="6858000" cy="9144000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balafrej" initials="A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3E90"/>
    <a:srgbClr val="F05D5D"/>
    <a:srgbClr val="FC750E"/>
    <a:srgbClr val="FC8A0E"/>
    <a:srgbClr val="FC9B0E"/>
    <a:srgbClr val="3EC1CD"/>
    <a:srgbClr val="A5CF5F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81" autoAdjust="0"/>
    <p:restoredTop sz="84381" autoAdjust="0"/>
  </p:normalViewPr>
  <p:slideViewPr>
    <p:cSldViewPr snapToGrid="0" snapToObjects="1">
      <p:cViewPr varScale="1">
        <p:scale>
          <a:sx n="69" d="100"/>
          <a:sy n="69" d="100"/>
        </p:scale>
        <p:origin x="160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commentAuthors" Target="commentAuthor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A6274C-50AE-4591-A022-B821E2D0E915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</dgm:pt>
    <dgm:pt modelId="{86DF6141-F9EA-4A1A-85AA-12129451A90F}">
      <dgm:prSet phldrT="[Text]"/>
      <dgm:spPr>
        <a:solidFill>
          <a:srgbClr val="FC8A0E"/>
        </a:solidFill>
      </dgm:spPr>
      <dgm:t>
        <a:bodyPr/>
        <a:lstStyle/>
        <a:p>
          <a:r>
            <a:rPr lang="en-US" dirty="0" err="1"/>
            <a:t>Pourquoi</a:t>
          </a:r>
          <a:r>
            <a:rPr lang="en-US" dirty="0"/>
            <a:t> </a:t>
          </a:r>
          <a:r>
            <a:rPr lang="en-US" dirty="0" smtClean="0"/>
            <a:t>LinkedIn</a:t>
          </a:r>
          <a:endParaRPr lang="en-US" dirty="0"/>
        </a:p>
      </dgm:t>
    </dgm:pt>
    <dgm:pt modelId="{4CB3585E-71EA-4F3B-A0A7-83A1DD951921}" type="parTrans" cxnId="{2176755B-F8A7-4D23-A4E2-8BD431B5317D}">
      <dgm:prSet/>
      <dgm:spPr/>
      <dgm:t>
        <a:bodyPr/>
        <a:lstStyle/>
        <a:p>
          <a:endParaRPr lang="en-US"/>
        </a:p>
      </dgm:t>
    </dgm:pt>
    <dgm:pt modelId="{4982458C-08BA-45E1-B92A-43394FF0E77E}" type="sibTrans" cxnId="{2176755B-F8A7-4D23-A4E2-8BD431B5317D}">
      <dgm:prSet/>
      <dgm:spPr/>
      <dgm:t>
        <a:bodyPr/>
        <a:lstStyle/>
        <a:p>
          <a:endParaRPr lang="en-US"/>
        </a:p>
      </dgm:t>
    </dgm:pt>
    <dgm:pt modelId="{B1C5D4B0-1559-4103-A018-0546D3C9BB94}">
      <dgm:prSet phldrT="[Text]"/>
      <dgm:spPr>
        <a:solidFill>
          <a:srgbClr val="833E90"/>
        </a:solidFill>
      </dgm:spPr>
      <dgm:t>
        <a:bodyPr/>
        <a:lstStyle/>
        <a:p>
          <a:r>
            <a:rPr lang="fr-FR" dirty="0"/>
            <a:t>Profil LinkedIn</a:t>
          </a:r>
          <a:endParaRPr lang="en-US" dirty="0"/>
        </a:p>
      </dgm:t>
    </dgm:pt>
    <dgm:pt modelId="{0ABAAF4D-406B-47D3-BB40-661D4D4D8461}" type="parTrans" cxnId="{F9ACE4FC-749D-405E-A3C8-D6388F1B201E}">
      <dgm:prSet/>
      <dgm:spPr/>
      <dgm:t>
        <a:bodyPr/>
        <a:lstStyle/>
        <a:p>
          <a:endParaRPr lang="en-US"/>
        </a:p>
      </dgm:t>
    </dgm:pt>
    <dgm:pt modelId="{B3B2EF43-2EF4-481B-81E7-A8000A524A04}" type="sibTrans" cxnId="{F9ACE4FC-749D-405E-A3C8-D6388F1B201E}">
      <dgm:prSet/>
      <dgm:spPr/>
      <dgm:t>
        <a:bodyPr/>
        <a:lstStyle/>
        <a:p>
          <a:endParaRPr lang="en-US"/>
        </a:p>
      </dgm:t>
    </dgm:pt>
    <dgm:pt modelId="{C0B92D7E-7072-4A7A-A67D-B3642866DA56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/>
            <a:t>Networking</a:t>
          </a:r>
        </a:p>
      </dgm:t>
    </dgm:pt>
    <dgm:pt modelId="{00A6C678-E47A-400B-82C0-C615A4CC7D29}" type="parTrans" cxnId="{58104308-22E2-425F-96E1-36B50560A8FC}">
      <dgm:prSet/>
      <dgm:spPr/>
      <dgm:t>
        <a:bodyPr/>
        <a:lstStyle/>
        <a:p>
          <a:endParaRPr lang="en-US"/>
        </a:p>
      </dgm:t>
    </dgm:pt>
    <dgm:pt modelId="{3BCC7E43-209D-429B-B30D-FFDE77CFDB02}" type="sibTrans" cxnId="{58104308-22E2-425F-96E1-36B50560A8FC}">
      <dgm:prSet/>
      <dgm:spPr/>
      <dgm:t>
        <a:bodyPr/>
        <a:lstStyle/>
        <a:p>
          <a:endParaRPr lang="en-US"/>
        </a:p>
      </dgm:t>
    </dgm:pt>
    <dgm:pt modelId="{E769BAD4-2EF4-469A-9C34-23C040AE0420}" type="pres">
      <dgm:prSet presAssocID="{77A6274C-50AE-4591-A022-B821E2D0E915}" presName="Name0" presStyleCnt="0">
        <dgm:presLayoutVars>
          <dgm:dir/>
          <dgm:animLvl val="lvl"/>
          <dgm:resizeHandles val="exact"/>
        </dgm:presLayoutVars>
      </dgm:prSet>
      <dgm:spPr/>
    </dgm:pt>
    <dgm:pt modelId="{D6016A7A-773B-4135-BA5E-BA72D33C3F08}" type="pres">
      <dgm:prSet presAssocID="{86DF6141-F9EA-4A1A-85AA-12129451A90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A81785-392F-401C-8169-A6365F42136C}" type="pres">
      <dgm:prSet presAssocID="{4982458C-08BA-45E1-B92A-43394FF0E77E}" presName="parTxOnlySpace" presStyleCnt="0"/>
      <dgm:spPr/>
    </dgm:pt>
    <dgm:pt modelId="{88D8F91E-1E13-457A-A94E-F33133F4949A}" type="pres">
      <dgm:prSet presAssocID="{B1C5D4B0-1559-4103-A018-0546D3C9BB94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177A8F-331C-4286-805D-EE22D04AF921}" type="pres">
      <dgm:prSet presAssocID="{B3B2EF43-2EF4-481B-81E7-A8000A524A04}" presName="parTxOnlySpace" presStyleCnt="0"/>
      <dgm:spPr/>
    </dgm:pt>
    <dgm:pt modelId="{3369A777-674D-4A9C-A69A-C21C4C64565C}" type="pres">
      <dgm:prSet presAssocID="{C0B92D7E-7072-4A7A-A67D-B3642866DA5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ACE4FC-749D-405E-A3C8-D6388F1B201E}" srcId="{77A6274C-50AE-4591-A022-B821E2D0E915}" destId="{B1C5D4B0-1559-4103-A018-0546D3C9BB94}" srcOrd="1" destOrd="0" parTransId="{0ABAAF4D-406B-47D3-BB40-661D4D4D8461}" sibTransId="{B3B2EF43-2EF4-481B-81E7-A8000A524A04}"/>
    <dgm:cxn modelId="{430E9518-9855-4A57-8148-3D08A17A7B64}" type="presOf" srcId="{B1C5D4B0-1559-4103-A018-0546D3C9BB94}" destId="{88D8F91E-1E13-457A-A94E-F33133F4949A}" srcOrd="0" destOrd="0" presId="urn:microsoft.com/office/officeart/2005/8/layout/chevron1"/>
    <dgm:cxn modelId="{2176755B-F8A7-4D23-A4E2-8BD431B5317D}" srcId="{77A6274C-50AE-4591-A022-B821E2D0E915}" destId="{86DF6141-F9EA-4A1A-85AA-12129451A90F}" srcOrd="0" destOrd="0" parTransId="{4CB3585E-71EA-4F3B-A0A7-83A1DD951921}" sibTransId="{4982458C-08BA-45E1-B92A-43394FF0E77E}"/>
    <dgm:cxn modelId="{6BAF7AA3-BBDE-48E5-82EB-04931A55E9F2}" type="presOf" srcId="{86DF6141-F9EA-4A1A-85AA-12129451A90F}" destId="{D6016A7A-773B-4135-BA5E-BA72D33C3F08}" srcOrd="0" destOrd="0" presId="urn:microsoft.com/office/officeart/2005/8/layout/chevron1"/>
    <dgm:cxn modelId="{D011A551-698A-4974-B9E4-7A748454DF10}" type="presOf" srcId="{77A6274C-50AE-4591-A022-B821E2D0E915}" destId="{E769BAD4-2EF4-469A-9C34-23C040AE0420}" srcOrd="0" destOrd="0" presId="urn:microsoft.com/office/officeart/2005/8/layout/chevron1"/>
    <dgm:cxn modelId="{58104308-22E2-425F-96E1-36B50560A8FC}" srcId="{77A6274C-50AE-4591-A022-B821E2D0E915}" destId="{C0B92D7E-7072-4A7A-A67D-B3642866DA56}" srcOrd="2" destOrd="0" parTransId="{00A6C678-E47A-400B-82C0-C615A4CC7D29}" sibTransId="{3BCC7E43-209D-429B-B30D-FFDE77CFDB02}"/>
    <dgm:cxn modelId="{72879AAF-8E58-44C9-93B9-0592A33F8F38}" type="presOf" srcId="{C0B92D7E-7072-4A7A-A67D-B3642866DA56}" destId="{3369A777-674D-4A9C-A69A-C21C4C64565C}" srcOrd="0" destOrd="0" presId="urn:microsoft.com/office/officeart/2005/8/layout/chevron1"/>
    <dgm:cxn modelId="{BC2076A3-597D-4144-AED5-8A8A38C04625}" type="presParOf" srcId="{E769BAD4-2EF4-469A-9C34-23C040AE0420}" destId="{D6016A7A-773B-4135-BA5E-BA72D33C3F08}" srcOrd="0" destOrd="0" presId="urn:microsoft.com/office/officeart/2005/8/layout/chevron1"/>
    <dgm:cxn modelId="{BF5B65F3-FC77-4C47-90D6-9C881D4A688D}" type="presParOf" srcId="{E769BAD4-2EF4-469A-9C34-23C040AE0420}" destId="{56A81785-392F-401C-8169-A6365F42136C}" srcOrd="1" destOrd="0" presId="urn:microsoft.com/office/officeart/2005/8/layout/chevron1"/>
    <dgm:cxn modelId="{3D6D8ABB-D6DF-4B93-A619-58C71866B138}" type="presParOf" srcId="{E769BAD4-2EF4-469A-9C34-23C040AE0420}" destId="{88D8F91E-1E13-457A-A94E-F33133F4949A}" srcOrd="2" destOrd="0" presId="urn:microsoft.com/office/officeart/2005/8/layout/chevron1"/>
    <dgm:cxn modelId="{7E427C1E-D895-408A-905A-7BEEA8B1FAEE}" type="presParOf" srcId="{E769BAD4-2EF4-469A-9C34-23C040AE0420}" destId="{DC177A8F-331C-4286-805D-EE22D04AF921}" srcOrd="3" destOrd="0" presId="urn:microsoft.com/office/officeart/2005/8/layout/chevron1"/>
    <dgm:cxn modelId="{27AF2264-6230-4067-837D-60AFE33FCB54}" type="presParOf" srcId="{E769BAD4-2EF4-469A-9C34-23C040AE0420}" destId="{3369A777-674D-4A9C-A69A-C21C4C64565C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016A7A-773B-4135-BA5E-BA72D33C3F08}">
      <dsp:nvSpPr>
        <dsp:cNvPr id="0" name=""/>
        <dsp:cNvSpPr/>
      </dsp:nvSpPr>
      <dsp:spPr>
        <a:xfrm>
          <a:off x="2578" y="503125"/>
          <a:ext cx="3141562" cy="1256624"/>
        </a:xfrm>
        <a:prstGeom prst="chevron">
          <a:avLst/>
        </a:prstGeom>
        <a:solidFill>
          <a:srgbClr val="FC8A0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/>
            <a:t>Pourquoi</a:t>
          </a:r>
          <a:r>
            <a:rPr lang="en-US" sz="2800" kern="1200" dirty="0"/>
            <a:t> </a:t>
          </a:r>
          <a:r>
            <a:rPr lang="en-US" sz="2800" kern="1200" dirty="0" smtClean="0"/>
            <a:t>LinkedIn</a:t>
          </a:r>
          <a:endParaRPr lang="en-US" sz="2800" kern="1200" dirty="0"/>
        </a:p>
      </dsp:txBody>
      <dsp:txXfrm>
        <a:off x="630890" y="503125"/>
        <a:ext cx="1884938" cy="1256624"/>
      </dsp:txXfrm>
    </dsp:sp>
    <dsp:sp modelId="{88D8F91E-1E13-457A-A94E-F33133F4949A}">
      <dsp:nvSpPr>
        <dsp:cNvPr id="0" name=""/>
        <dsp:cNvSpPr/>
      </dsp:nvSpPr>
      <dsp:spPr>
        <a:xfrm>
          <a:off x="2829984" y="503125"/>
          <a:ext cx="3141562" cy="1256624"/>
        </a:xfrm>
        <a:prstGeom prst="chevron">
          <a:avLst/>
        </a:prstGeom>
        <a:solidFill>
          <a:srgbClr val="833E9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/>
            <a:t>Profil LinkedIn</a:t>
          </a:r>
          <a:endParaRPr lang="en-US" sz="2800" kern="1200" dirty="0"/>
        </a:p>
      </dsp:txBody>
      <dsp:txXfrm>
        <a:off x="3458296" y="503125"/>
        <a:ext cx="1884938" cy="1256624"/>
      </dsp:txXfrm>
    </dsp:sp>
    <dsp:sp modelId="{3369A777-674D-4A9C-A69A-C21C4C64565C}">
      <dsp:nvSpPr>
        <dsp:cNvPr id="0" name=""/>
        <dsp:cNvSpPr/>
      </dsp:nvSpPr>
      <dsp:spPr>
        <a:xfrm>
          <a:off x="5657390" y="503125"/>
          <a:ext cx="3141562" cy="1256624"/>
        </a:xfrm>
        <a:prstGeom prst="chevron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Networking</a:t>
          </a:r>
        </a:p>
      </dsp:txBody>
      <dsp:txXfrm>
        <a:off x="6285702" y="503125"/>
        <a:ext cx="1884938" cy="12566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650B78F0-0BBD-41F0-BA94-25339C15D324}" type="datetimeFigureOut">
              <a:rPr lang="fr-FR"/>
              <a:pPr>
                <a:defRPr/>
              </a:pPr>
              <a:t>22/06/2019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13FBA627-7DE9-4FD0-BE8F-41B23E17822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02945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AA4FE-1CD0-459A-A806-77B530329AB5}" type="datetimeFigureOut">
              <a:rPr lang="fr-FR" smtClean="0"/>
              <a:pPr/>
              <a:t>22/06/2019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8F13E5-77F3-4F6D-B658-B64C10B572C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3257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Lamyaa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86367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91645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76003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Lamyaa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1454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Lamyaa</a:t>
            </a:r>
          </a:p>
          <a:p>
            <a:endParaRPr lang="fr-FR" dirty="0"/>
          </a:p>
          <a:p>
            <a:r>
              <a:rPr lang="fr-FR" dirty="0" err="1"/>
              <a:t>Googlez</a:t>
            </a:r>
            <a:r>
              <a:rPr lang="fr-FR" dirty="0"/>
              <a:t> vous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La</a:t>
            </a:r>
            <a:r>
              <a:rPr lang="en-US" baseline="0" dirty="0"/>
              <a:t> </a:t>
            </a:r>
            <a:r>
              <a:rPr lang="en-US" baseline="0" dirty="0" err="1"/>
              <a:t>plupart</a:t>
            </a:r>
            <a:r>
              <a:rPr lang="en-US" baseline="0" dirty="0"/>
              <a:t> des </a:t>
            </a:r>
            <a:r>
              <a:rPr lang="en-US" baseline="0" dirty="0" err="1"/>
              <a:t>employeurs</a:t>
            </a:r>
            <a:r>
              <a:rPr lang="en-US" baseline="0" dirty="0"/>
              <a:t> </a:t>
            </a:r>
            <a:r>
              <a:rPr lang="en-US" baseline="0" dirty="0" err="1"/>
              <a:t>commencent</a:t>
            </a:r>
            <a:r>
              <a:rPr lang="en-US" baseline="0" dirty="0"/>
              <a:t> par </a:t>
            </a:r>
            <a:r>
              <a:rPr lang="en-US" baseline="0" dirty="0" err="1"/>
              <a:t>rechercher</a:t>
            </a:r>
            <a:r>
              <a:rPr lang="en-US" baseline="0" dirty="0"/>
              <a:t> un </a:t>
            </a:r>
            <a:r>
              <a:rPr lang="en-US" baseline="0" dirty="0" err="1"/>
              <a:t>candidat</a:t>
            </a:r>
            <a:r>
              <a:rPr lang="en-US" baseline="0" dirty="0"/>
              <a:t> </a:t>
            </a:r>
            <a:r>
              <a:rPr lang="en-US" baseline="0" dirty="0" err="1"/>
              <a:t>en</a:t>
            </a:r>
            <a:r>
              <a:rPr lang="en-US" baseline="0" dirty="0"/>
              <a:t> </a:t>
            </a:r>
            <a:r>
              <a:rPr lang="en-US" baseline="0" dirty="0" err="1"/>
              <a:t>ligne</a:t>
            </a:r>
            <a:r>
              <a:rPr lang="en-US" baseline="0" dirty="0"/>
              <a:t>. Il </a:t>
            </a:r>
            <a:r>
              <a:rPr lang="en-US" baseline="0" dirty="0" err="1"/>
              <a:t>est</a:t>
            </a:r>
            <a:r>
              <a:rPr lang="en-US" baseline="0" dirty="0"/>
              <a:t> </a:t>
            </a:r>
            <a:r>
              <a:rPr lang="en-US" baseline="0" dirty="0" err="1"/>
              <a:t>donc</a:t>
            </a:r>
            <a:r>
              <a:rPr lang="en-US" baseline="0" dirty="0"/>
              <a:t> </a:t>
            </a:r>
            <a:r>
              <a:rPr lang="en-US" baseline="0" dirty="0" err="1"/>
              <a:t>recommandé</a:t>
            </a:r>
            <a:r>
              <a:rPr lang="en-US" baseline="0" dirty="0"/>
              <a:t> de </a:t>
            </a:r>
            <a:r>
              <a:rPr lang="en-US" baseline="0" dirty="0" err="1"/>
              <a:t>vérifier</a:t>
            </a:r>
            <a:r>
              <a:rPr lang="en-US" baseline="0" dirty="0"/>
              <a:t> </a:t>
            </a:r>
            <a:r>
              <a:rPr lang="en-US" baseline="0" dirty="0" err="1"/>
              <a:t>ce</a:t>
            </a:r>
            <a:r>
              <a:rPr lang="en-US" baseline="0" dirty="0"/>
              <a:t> </a:t>
            </a:r>
            <a:r>
              <a:rPr lang="en-US" baseline="0" dirty="0" err="1"/>
              <a:t>qu’une</a:t>
            </a:r>
            <a:r>
              <a:rPr lang="en-US" baseline="0" dirty="0"/>
              <a:t> </a:t>
            </a:r>
            <a:r>
              <a:rPr lang="en-US" baseline="0" dirty="0" err="1"/>
              <a:t>recherche</a:t>
            </a:r>
            <a:r>
              <a:rPr lang="en-US" baseline="0" dirty="0"/>
              <a:t> google </a:t>
            </a:r>
            <a:r>
              <a:rPr lang="en-US" baseline="0" dirty="0" err="1"/>
              <a:t>dit</a:t>
            </a:r>
            <a:r>
              <a:rPr lang="en-US" baseline="0" dirty="0"/>
              <a:t> sur </a:t>
            </a:r>
            <a:r>
              <a:rPr lang="en-US" baseline="0" dirty="0" err="1"/>
              <a:t>vous</a:t>
            </a:r>
            <a:r>
              <a:rPr lang="en-US" baseline="0" dirty="0"/>
              <a:t>. </a:t>
            </a:r>
            <a:endParaRPr lang="en-US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00601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Lamyaa</a:t>
            </a:r>
          </a:p>
          <a:p>
            <a:endParaRPr lang="fr-FR" dirty="0"/>
          </a:p>
          <a:p>
            <a:r>
              <a:rPr lang="fr-FR" dirty="0" err="1"/>
              <a:t>Googlez</a:t>
            </a:r>
            <a:r>
              <a:rPr lang="fr-FR" dirty="0"/>
              <a:t> vous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La</a:t>
            </a:r>
            <a:r>
              <a:rPr lang="en-US" baseline="0" dirty="0"/>
              <a:t> </a:t>
            </a:r>
            <a:r>
              <a:rPr lang="en-US" baseline="0" dirty="0" err="1"/>
              <a:t>plupart</a:t>
            </a:r>
            <a:r>
              <a:rPr lang="en-US" baseline="0" dirty="0"/>
              <a:t> des </a:t>
            </a:r>
            <a:r>
              <a:rPr lang="en-US" baseline="0" dirty="0" err="1"/>
              <a:t>employeurs</a:t>
            </a:r>
            <a:r>
              <a:rPr lang="en-US" baseline="0" dirty="0"/>
              <a:t> </a:t>
            </a:r>
            <a:r>
              <a:rPr lang="en-US" baseline="0" dirty="0" err="1"/>
              <a:t>commencent</a:t>
            </a:r>
            <a:r>
              <a:rPr lang="en-US" baseline="0" dirty="0"/>
              <a:t> par </a:t>
            </a:r>
            <a:r>
              <a:rPr lang="en-US" baseline="0" dirty="0" err="1"/>
              <a:t>rechercher</a:t>
            </a:r>
            <a:r>
              <a:rPr lang="en-US" baseline="0" dirty="0"/>
              <a:t> un </a:t>
            </a:r>
            <a:r>
              <a:rPr lang="en-US" baseline="0" dirty="0" err="1"/>
              <a:t>candidat</a:t>
            </a:r>
            <a:r>
              <a:rPr lang="en-US" baseline="0" dirty="0"/>
              <a:t> </a:t>
            </a:r>
            <a:r>
              <a:rPr lang="en-US" baseline="0" dirty="0" err="1"/>
              <a:t>en</a:t>
            </a:r>
            <a:r>
              <a:rPr lang="en-US" baseline="0" dirty="0"/>
              <a:t> </a:t>
            </a:r>
            <a:r>
              <a:rPr lang="en-US" baseline="0" dirty="0" err="1"/>
              <a:t>ligne</a:t>
            </a:r>
            <a:r>
              <a:rPr lang="en-US" baseline="0" dirty="0"/>
              <a:t>. Il </a:t>
            </a:r>
            <a:r>
              <a:rPr lang="en-US" baseline="0" dirty="0" err="1"/>
              <a:t>est</a:t>
            </a:r>
            <a:r>
              <a:rPr lang="en-US" baseline="0" dirty="0"/>
              <a:t> </a:t>
            </a:r>
            <a:r>
              <a:rPr lang="en-US" baseline="0" dirty="0" err="1"/>
              <a:t>donc</a:t>
            </a:r>
            <a:r>
              <a:rPr lang="en-US" baseline="0" dirty="0"/>
              <a:t> </a:t>
            </a:r>
            <a:r>
              <a:rPr lang="en-US" baseline="0" dirty="0" err="1"/>
              <a:t>recommandé</a:t>
            </a:r>
            <a:r>
              <a:rPr lang="en-US" baseline="0" dirty="0"/>
              <a:t> de </a:t>
            </a:r>
            <a:r>
              <a:rPr lang="en-US" baseline="0" dirty="0" err="1"/>
              <a:t>vérifier</a:t>
            </a:r>
            <a:r>
              <a:rPr lang="en-US" baseline="0" dirty="0"/>
              <a:t> </a:t>
            </a:r>
            <a:r>
              <a:rPr lang="en-US" baseline="0" dirty="0" err="1"/>
              <a:t>ce</a:t>
            </a:r>
            <a:r>
              <a:rPr lang="en-US" baseline="0" dirty="0"/>
              <a:t> </a:t>
            </a:r>
            <a:r>
              <a:rPr lang="en-US" baseline="0" dirty="0" err="1"/>
              <a:t>qu’une</a:t>
            </a:r>
            <a:r>
              <a:rPr lang="en-US" baseline="0" dirty="0"/>
              <a:t> </a:t>
            </a:r>
            <a:r>
              <a:rPr lang="en-US" baseline="0" dirty="0" err="1"/>
              <a:t>recherche</a:t>
            </a:r>
            <a:r>
              <a:rPr lang="en-US" baseline="0" dirty="0"/>
              <a:t> google </a:t>
            </a:r>
            <a:r>
              <a:rPr lang="en-US" baseline="0" dirty="0" err="1"/>
              <a:t>dit</a:t>
            </a:r>
            <a:r>
              <a:rPr lang="en-US" baseline="0" dirty="0"/>
              <a:t> sur </a:t>
            </a:r>
            <a:r>
              <a:rPr lang="en-US" baseline="0" dirty="0" err="1"/>
              <a:t>vous</a:t>
            </a:r>
            <a:r>
              <a:rPr lang="en-US" baseline="0" dirty="0"/>
              <a:t>. </a:t>
            </a:r>
            <a:endParaRPr lang="en-US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00601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Lamyaa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57544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Lamyaa</a:t>
            </a:r>
          </a:p>
          <a:p>
            <a:endParaRPr lang="en-US" dirty="0"/>
          </a:p>
          <a:p>
            <a:r>
              <a:rPr lang="en-US" dirty="0" err="1"/>
              <a:t>Remplissez</a:t>
            </a:r>
            <a:r>
              <a:rPr lang="en-US" baseline="0" dirty="0"/>
              <a:t> </a:t>
            </a:r>
            <a:r>
              <a:rPr lang="en-US" baseline="0" dirty="0" err="1"/>
              <a:t>vos</a:t>
            </a:r>
            <a:r>
              <a:rPr lang="en-US" baseline="0" dirty="0"/>
              <a:t> nom, </a:t>
            </a:r>
            <a:r>
              <a:rPr lang="en-US" baseline="0" dirty="0" err="1"/>
              <a:t>prénom</a:t>
            </a:r>
            <a:r>
              <a:rPr lang="en-US" baseline="0" dirty="0"/>
              <a:t> et </a:t>
            </a:r>
            <a:r>
              <a:rPr lang="en-US" baseline="0" dirty="0" err="1"/>
              <a:t>adresse</a:t>
            </a:r>
            <a:r>
              <a:rPr lang="en-US" baseline="0" dirty="0"/>
              <a:t> mail, </a:t>
            </a:r>
            <a:r>
              <a:rPr lang="en-US" baseline="0" dirty="0" err="1"/>
              <a:t>choisissez</a:t>
            </a:r>
            <a:r>
              <a:rPr lang="en-US" baseline="0" dirty="0"/>
              <a:t> un mot de </a:t>
            </a:r>
            <a:r>
              <a:rPr lang="en-US" baseline="0" dirty="0" err="1"/>
              <a:t>passe</a:t>
            </a:r>
            <a:r>
              <a:rPr lang="en-US" baseline="0" dirty="0"/>
              <a:t> et </a:t>
            </a:r>
            <a:r>
              <a:rPr lang="en-US" baseline="0" dirty="0" err="1"/>
              <a:t>inscrivez-vous</a:t>
            </a:r>
            <a:r>
              <a:rPr lang="en-US" baseline="0" dirty="0"/>
              <a:t> 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0EDFB-BE65-40A9-9DAE-1C8810E4637C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1931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Lamyaa</a:t>
            </a:r>
          </a:p>
          <a:p>
            <a:endParaRPr lang="en-US" dirty="0"/>
          </a:p>
          <a:p>
            <a:r>
              <a:rPr lang="en-US" dirty="0"/>
              <a:t>LinkedIn </a:t>
            </a:r>
            <a:r>
              <a:rPr lang="en-US" dirty="0" err="1"/>
              <a:t>va</a:t>
            </a:r>
            <a:r>
              <a:rPr lang="en-US" baseline="0" dirty="0"/>
              <a:t> </a:t>
            </a:r>
            <a:r>
              <a:rPr lang="en-US" baseline="0" dirty="0" err="1"/>
              <a:t>vous</a:t>
            </a:r>
            <a:r>
              <a:rPr lang="en-US" baseline="0" dirty="0"/>
              <a:t> demander </a:t>
            </a:r>
            <a:r>
              <a:rPr lang="en-US" baseline="0" dirty="0" err="1"/>
              <a:t>quelques</a:t>
            </a:r>
            <a:r>
              <a:rPr lang="en-US" baseline="0" dirty="0"/>
              <a:t> </a:t>
            </a:r>
            <a:r>
              <a:rPr lang="en-US" baseline="0" dirty="0" err="1"/>
              <a:t>informations</a:t>
            </a:r>
            <a:r>
              <a:rPr lang="en-US" baseline="0" dirty="0"/>
              <a:t> </a:t>
            </a:r>
            <a:r>
              <a:rPr lang="en-US" baseline="0" dirty="0" err="1"/>
              <a:t>supplémentaires</a:t>
            </a:r>
            <a:r>
              <a:rPr lang="en-US" baseline="0" dirty="0"/>
              <a:t> pour commencer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0EDFB-BE65-40A9-9DAE-1C8810E4637C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1931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Lamyaa</a:t>
            </a:r>
          </a:p>
          <a:p>
            <a:endParaRPr lang="en-US" dirty="0"/>
          </a:p>
          <a:p>
            <a:r>
              <a:rPr lang="en-US" dirty="0"/>
              <a:t>LinkedIn </a:t>
            </a:r>
            <a:r>
              <a:rPr lang="en-US" dirty="0" err="1"/>
              <a:t>va</a:t>
            </a:r>
            <a:r>
              <a:rPr lang="en-US" baseline="0" dirty="0"/>
              <a:t> </a:t>
            </a:r>
            <a:r>
              <a:rPr lang="en-US" baseline="0" dirty="0" err="1"/>
              <a:t>vous</a:t>
            </a:r>
            <a:r>
              <a:rPr lang="en-US" baseline="0" dirty="0"/>
              <a:t> demander </a:t>
            </a:r>
            <a:r>
              <a:rPr lang="en-US" baseline="0" dirty="0" err="1"/>
              <a:t>quelques</a:t>
            </a:r>
            <a:r>
              <a:rPr lang="en-US" baseline="0" dirty="0"/>
              <a:t> </a:t>
            </a:r>
            <a:r>
              <a:rPr lang="en-US" baseline="0" dirty="0" err="1"/>
              <a:t>informations</a:t>
            </a:r>
            <a:r>
              <a:rPr lang="en-US" baseline="0" dirty="0"/>
              <a:t> </a:t>
            </a:r>
            <a:r>
              <a:rPr lang="en-US" baseline="0" dirty="0" err="1"/>
              <a:t>supplémentaires</a:t>
            </a:r>
            <a:r>
              <a:rPr lang="en-US" baseline="0" dirty="0"/>
              <a:t> pour commencer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0EDFB-BE65-40A9-9DAE-1C8810E4637C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5595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Lamyaa</a:t>
            </a:r>
          </a:p>
          <a:p>
            <a:endParaRPr lang="en-US" dirty="0"/>
          </a:p>
          <a:p>
            <a:r>
              <a:rPr lang="en-US" dirty="0" err="1"/>
              <a:t>Êtes-vous</a:t>
            </a:r>
            <a:r>
              <a:rPr lang="en-US" dirty="0"/>
              <a:t> </a:t>
            </a:r>
            <a:r>
              <a:rPr lang="en-US" dirty="0" err="1"/>
              <a:t>étudiant</a:t>
            </a:r>
            <a:r>
              <a:rPr lang="en-US" dirty="0"/>
              <a:t>(e)</a:t>
            </a:r>
            <a:r>
              <a:rPr lang="en-US" baseline="0" dirty="0"/>
              <a:t> </a:t>
            </a:r>
            <a:r>
              <a:rPr lang="en-US" baseline="0" dirty="0" err="1"/>
              <a:t>ou</a:t>
            </a:r>
            <a:r>
              <a:rPr lang="en-US" baseline="0" dirty="0"/>
              <a:t> </a:t>
            </a:r>
            <a:r>
              <a:rPr lang="en-US" baseline="0" dirty="0" err="1"/>
              <a:t>professionnel</a:t>
            </a:r>
            <a:r>
              <a:rPr lang="en-US" baseline="0" dirty="0"/>
              <a:t>(le) ? LinkedIn </a:t>
            </a:r>
            <a:r>
              <a:rPr lang="en-US" baseline="0" dirty="0" err="1"/>
              <a:t>vous</a:t>
            </a:r>
            <a:r>
              <a:rPr lang="en-US" baseline="0" dirty="0"/>
              <a:t> aide à </a:t>
            </a:r>
            <a:r>
              <a:rPr lang="en-US" baseline="0" dirty="0" err="1"/>
              <a:t>démarrer</a:t>
            </a:r>
            <a:r>
              <a:rPr lang="en-US" baseline="0" dirty="0"/>
              <a:t> </a:t>
            </a:r>
            <a:r>
              <a:rPr lang="en-US" baseline="0" dirty="0" err="1"/>
              <a:t>votre</a:t>
            </a:r>
            <a:r>
              <a:rPr lang="en-US" baseline="0" dirty="0"/>
              <a:t> </a:t>
            </a:r>
            <a:r>
              <a:rPr lang="en-US" baseline="0" dirty="0" err="1"/>
              <a:t>profil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0EDFB-BE65-40A9-9DAE-1C8810E4637C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193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C6B0964-335F-45A9-B540-9B08ADF4A47C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93804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Lamyaa</a:t>
            </a:r>
          </a:p>
          <a:p>
            <a:endParaRPr lang="en-US" dirty="0"/>
          </a:p>
          <a:p>
            <a:r>
              <a:rPr lang="en-US" dirty="0" err="1"/>
              <a:t>Êtes-vous</a:t>
            </a:r>
            <a:r>
              <a:rPr lang="en-US" dirty="0"/>
              <a:t> </a:t>
            </a:r>
            <a:r>
              <a:rPr lang="en-US" dirty="0" err="1"/>
              <a:t>étudiant</a:t>
            </a:r>
            <a:r>
              <a:rPr lang="en-US" dirty="0"/>
              <a:t>(e)</a:t>
            </a:r>
            <a:r>
              <a:rPr lang="en-US" baseline="0" dirty="0"/>
              <a:t> </a:t>
            </a:r>
            <a:r>
              <a:rPr lang="en-US" baseline="0" dirty="0" err="1"/>
              <a:t>ou</a:t>
            </a:r>
            <a:r>
              <a:rPr lang="en-US" baseline="0" dirty="0"/>
              <a:t> </a:t>
            </a:r>
            <a:r>
              <a:rPr lang="en-US" baseline="0" dirty="0" err="1"/>
              <a:t>professionnel</a:t>
            </a:r>
            <a:r>
              <a:rPr lang="en-US" baseline="0" dirty="0"/>
              <a:t>(le) ? LinkedIn </a:t>
            </a:r>
            <a:r>
              <a:rPr lang="en-US" baseline="0" dirty="0" err="1"/>
              <a:t>vous</a:t>
            </a:r>
            <a:r>
              <a:rPr lang="en-US" baseline="0" dirty="0"/>
              <a:t> aide à </a:t>
            </a:r>
            <a:r>
              <a:rPr lang="en-US" baseline="0" dirty="0" err="1"/>
              <a:t>démarrer</a:t>
            </a:r>
            <a:r>
              <a:rPr lang="en-US" baseline="0" dirty="0"/>
              <a:t> </a:t>
            </a:r>
            <a:r>
              <a:rPr lang="en-US" baseline="0" dirty="0" err="1"/>
              <a:t>votre</a:t>
            </a:r>
            <a:r>
              <a:rPr lang="en-US" baseline="0" dirty="0"/>
              <a:t> </a:t>
            </a:r>
            <a:r>
              <a:rPr lang="en-US" baseline="0" dirty="0" err="1"/>
              <a:t>profil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0EDFB-BE65-40A9-9DAE-1C8810E4637C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3355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Lamyaa</a:t>
            </a:r>
          </a:p>
          <a:p>
            <a:endParaRPr lang="en-US" dirty="0"/>
          </a:p>
          <a:p>
            <a:r>
              <a:rPr lang="en-US" dirty="0" err="1"/>
              <a:t>Êtes-vous</a:t>
            </a:r>
            <a:r>
              <a:rPr lang="en-US" dirty="0"/>
              <a:t> </a:t>
            </a:r>
            <a:r>
              <a:rPr lang="en-US" dirty="0" err="1"/>
              <a:t>étudiant</a:t>
            </a:r>
            <a:r>
              <a:rPr lang="en-US" dirty="0"/>
              <a:t>(e)</a:t>
            </a:r>
            <a:r>
              <a:rPr lang="en-US" baseline="0" dirty="0"/>
              <a:t> </a:t>
            </a:r>
            <a:r>
              <a:rPr lang="en-US" baseline="0" dirty="0" err="1"/>
              <a:t>ou</a:t>
            </a:r>
            <a:r>
              <a:rPr lang="en-US" baseline="0" dirty="0"/>
              <a:t> </a:t>
            </a:r>
            <a:r>
              <a:rPr lang="en-US" baseline="0" dirty="0" err="1"/>
              <a:t>professionnel</a:t>
            </a:r>
            <a:r>
              <a:rPr lang="en-US" baseline="0" dirty="0"/>
              <a:t>(le) ? LinkedIn </a:t>
            </a:r>
            <a:r>
              <a:rPr lang="en-US" baseline="0" dirty="0" err="1"/>
              <a:t>vous</a:t>
            </a:r>
            <a:r>
              <a:rPr lang="en-US" baseline="0" dirty="0"/>
              <a:t> aide à </a:t>
            </a:r>
            <a:r>
              <a:rPr lang="en-US" baseline="0" dirty="0" err="1"/>
              <a:t>démarrer</a:t>
            </a:r>
            <a:r>
              <a:rPr lang="en-US" baseline="0" dirty="0"/>
              <a:t> </a:t>
            </a:r>
            <a:r>
              <a:rPr lang="en-US" baseline="0" dirty="0" err="1"/>
              <a:t>votre</a:t>
            </a:r>
            <a:r>
              <a:rPr lang="en-US" baseline="0" dirty="0"/>
              <a:t> </a:t>
            </a:r>
            <a:r>
              <a:rPr lang="en-US" baseline="0" dirty="0" err="1"/>
              <a:t>profil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0EDFB-BE65-40A9-9DAE-1C8810E4637C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3803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Lamyaa</a:t>
            </a:r>
          </a:p>
          <a:p>
            <a:endParaRPr lang="en-US" dirty="0"/>
          </a:p>
          <a:p>
            <a:r>
              <a:rPr lang="en-US" dirty="0"/>
              <a:t>LinkedIn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suggère</a:t>
            </a:r>
            <a:r>
              <a:rPr lang="en-US" dirty="0"/>
              <a:t> de nouveaux contacts (par </a:t>
            </a:r>
            <a:r>
              <a:rPr lang="en-US" dirty="0" err="1"/>
              <a:t>exemple</a:t>
            </a:r>
            <a:r>
              <a:rPr lang="en-US" dirty="0"/>
              <a:t>, des </a:t>
            </a:r>
            <a:r>
              <a:rPr lang="en-US" dirty="0" err="1"/>
              <a:t>personnes</a:t>
            </a:r>
            <a:r>
              <a:rPr lang="en-US" dirty="0"/>
              <a:t> qui </a:t>
            </a:r>
            <a:r>
              <a:rPr lang="en-US" dirty="0" err="1"/>
              <a:t>ont</a:t>
            </a:r>
            <a:r>
              <a:rPr lang="en-US" dirty="0"/>
              <a:t> </a:t>
            </a:r>
            <a:r>
              <a:rPr lang="en-US" dirty="0" err="1"/>
              <a:t>étudié</a:t>
            </a:r>
            <a:r>
              <a:rPr lang="en-US" dirty="0"/>
              <a:t> à la </a:t>
            </a:r>
            <a:r>
              <a:rPr lang="en-US" dirty="0" err="1"/>
              <a:t>même</a:t>
            </a:r>
            <a:r>
              <a:rPr lang="en-US" dirty="0"/>
              <a:t> </a:t>
            </a:r>
            <a:r>
              <a:rPr lang="en-US" dirty="0" err="1"/>
              <a:t>école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vous</a:t>
            </a:r>
            <a:r>
              <a:rPr lang="en-US" dirty="0"/>
              <a:t>). </a:t>
            </a:r>
            <a:r>
              <a:rPr lang="en-US" dirty="0" err="1"/>
              <a:t>Ajoutez</a:t>
            </a:r>
            <a:r>
              <a:rPr lang="en-US" dirty="0"/>
              <a:t>-les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voulez</a:t>
            </a:r>
            <a:r>
              <a:rPr lang="en-US" dirty="0"/>
              <a:t> 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0EDFB-BE65-40A9-9DAE-1C8810E4637C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1931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Lamyaa</a:t>
            </a:r>
          </a:p>
          <a:p>
            <a:endParaRPr lang="en-US" dirty="0"/>
          </a:p>
          <a:p>
            <a:r>
              <a:rPr lang="en-US" dirty="0" err="1"/>
              <a:t>Pourquoi</a:t>
            </a:r>
            <a:r>
              <a:rPr lang="en-US" dirty="0"/>
              <a:t> </a:t>
            </a:r>
            <a:r>
              <a:rPr lang="en-US" dirty="0" err="1"/>
              <a:t>souhaitez-vous</a:t>
            </a:r>
            <a:r>
              <a:rPr lang="en-US" dirty="0"/>
              <a:t> </a:t>
            </a:r>
            <a:r>
              <a:rPr lang="en-US" dirty="0" err="1"/>
              <a:t>utiliser</a:t>
            </a:r>
            <a:r>
              <a:rPr lang="en-US" dirty="0"/>
              <a:t> LinkedIn?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0EDFB-BE65-40A9-9DAE-1C8810E4637C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1931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0EDFB-BE65-40A9-9DAE-1C8810E4637C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9164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Lamyaa</a:t>
            </a:r>
          </a:p>
          <a:p>
            <a:endParaRPr lang="en-US" dirty="0"/>
          </a:p>
          <a:p>
            <a:r>
              <a:rPr lang="en-US" dirty="0" err="1"/>
              <a:t>Confirmez</a:t>
            </a:r>
            <a:r>
              <a:rPr lang="en-US" dirty="0"/>
              <a:t> </a:t>
            </a:r>
            <a:r>
              <a:rPr lang="en-US" dirty="0" err="1"/>
              <a:t>votre</a:t>
            </a:r>
            <a:r>
              <a:rPr lang="en-US" dirty="0"/>
              <a:t> </a:t>
            </a:r>
            <a:r>
              <a:rPr lang="en-US" dirty="0" err="1"/>
              <a:t>adresse</a:t>
            </a:r>
            <a:r>
              <a:rPr lang="en-US" dirty="0"/>
              <a:t> e-mail en </a:t>
            </a:r>
            <a:r>
              <a:rPr lang="en-US" dirty="0" err="1"/>
              <a:t>cliquant</a:t>
            </a:r>
            <a:r>
              <a:rPr lang="en-US" dirty="0"/>
              <a:t> </a:t>
            </a:r>
            <a:r>
              <a:rPr lang="en-US" dirty="0" err="1"/>
              <a:t>sur</a:t>
            </a:r>
            <a:r>
              <a:rPr lang="en-US" dirty="0"/>
              <a:t> le lien qui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envoyé</a:t>
            </a:r>
            <a:r>
              <a:rPr lang="en-US" dirty="0"/>
              <a:t> ! (LinkedIn </a:t>
            </a:r>
            <a:r>
              <a:rPr lang="en-US" dirty="0" err="1"/>
              <a:t>vérifie</a:t>
            </a:r>
            <a:r>
              <a:rPr lang="en-US" dirty="0"/>
              <a:t> </a:t>
            </a:r>
            <a:r>
              <a:rPr lang="en-US" dirty="0" err="1"/>
              <a:t>ainsi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seules</a:t>
            </a:r>
            <a:r>
              <a:rPr lang="en-US" dirty="0"/>
              <a:t> des </a:t>
            </a:r>
            <a:r>
              <a:rPr lang="en-US" dirty="0" err="1"/>
              <a:t>personnes</a:t>
            </a:r>
            <a:r>
              <a:rPr lang="en-US" dirty="0"/>
              <a:t> </a:t>
            </a:r>
            <a:r>
              <a:rPr lang="en-US" dirty="0" err="1"/>
              <a:t>réelles</a:t>
            </a:r>
            <a:r>
              <a:rPr lang="en-US" dirty="0"/>
              <a:t> existent </a:t>
            </a:r>
            <a:r>
              <a:rPr lang="en-US" dirty="0" err="1"/>
              <a:t>sur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plateforme</a:t>
            </a:r>
            <a:r>
              <a:rPr lang="en-US" dirty="0"/>
              <a:t> !)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0EDFB-BE65-40A9-9DAE-1C8810E4637C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1931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Lamyaa</a:t>
            </a:r>
          </a:p>
          <a:p>
            <a:endParaRPr lang="en-US" dirty="0"/>
          </a:p>
          <a:p>
            <a:r>
              <a:rPr lang="en-US" dirty="0" err="1"/>
              <a:t>Confirmez</a:t>
            </a:r>
            <a:r>
              <a:rPr lang="en-US" dirty="0"/>
              <a:t> </a:t>
            </a:r>
            <a:r>
              <a:rPr lang="en-US" dirty="0" err="1"/>
              <a:t>votre</a:t>
            </a:r>
            <a:r>
              <a:rPr lang="en-US" dirty="0"/>
              <a:t> </a:t>
            </a:r>
            <a:r>
              <a:rPr lang="en-US" dirty="0" err="1"/>
              <a:t>adresse</a:t>
            </a:r>
            <a:r>
              <a:rPr lang="en-US" dirty="0"/>
              <a:t> e-mail en </a:t>
            </a:r>
            <a:r>
              <a:rPr lang="en-US" dirty="0" err="1"/>
              <a:t>cliquant</a:t>
            </a:r>
            <a:r>
              <a:rPr lang="en-US" dirty="0"/>
              <a:t> </a:t>
            </a:r>
            <a:r>
              <a:rPr lang="en-US" dirty="0" err="1"/>
              <a:t>sur</a:t>
            </a:r>
            <a:r>
              <a:rPr lang="en-US" dirty="0"/>
              <a:t> le lien qui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envoyé</a:t>
            </a:r>
            <a:r>
              <a:rPr lang="en-US" dirty="0"/>
              <a:t> ! (LinkedIn </a:t>
            </a:r>
            <a:r>
              <a:rPr lang="en-US" dirty="0" err="1"/>
              <a:t>vérifie</a:t>
            </a:r>
            <a:r>
              <a:rPr lang="en-US" dirty="0"/>
              <a:t> </a:t>
            </a:r>
            <a:r>
              <a:rPr lang="en-US" dirty="0" err="1"/>
              <a:t>ainsi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seules</a:t>
            </a:r>
            <a:r>
              <a:rPr lang="en-US" dirty="0"/>
              <a:t> des </a:t>
            </a:r>
            <a:r>
              <a:rPr lang="en-US" dirty="0" err="1"/>
              <a:t>personnes</a:t>
            </a:r>
            <a:r>
              <a:rPr lang="en-US" dirty="0"/>
              <a:t> </a:t>
            </a:r>
            <a:r>
              <a:rPr lang="en-US" dirty="0" err="1"/>
              <a:t>réelles</a:t>
            </a:r>
            <a:r>
              <a:rPr lang="en-US" dirty="0"/>
              <a:t> existent </a:t>
            </a:r>
            <a:r>
              <a:rPr lang="en-US" dirty="0" err="1"/>
              <a:t>sur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plateforme</a:t>
            </a:r>
            <a:r>
              <a:rPr lang="en-US" dirty="0"/>
              <a:t> !)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0EDFB-BE65-40A9-9DAE-1C8810E4637C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2046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Lamyaa</a:t>
            </a:r>
          </a:p>
          <a:p>
            <a:endParaRPr lang="en-US" dirty="0"/>
          </a:p>
          <a:p>
            <a:r>
              <a:rPr lang="en-US" dirty="0" err="1"/>
              <a:t>Confirmez</a:t>
            </a:r>
            <a:r>
              <a:rPr lang="en-US" dirty="0"/>
              <a:t> </a:t>
            </a:r>
            <a:r>
              <a:rPr lang="en-US" dirty="0" err="1"/>
              <a:t>votre</a:t>
            </a:r>
            <a:r>
              <a:rPr lang="en-US" dirty="0"/>
              <a:t> </a:t>
            </a:r>
            <a:r>
              <a:rPr lang="en-US" dirty="0" err="1"/>
              <a:t>adresse</a:t>
            </a:r>
            <a:r>
              <a:rPr lang="en-US" dirty="0"/>
              <a:t> e-mail en </a:t>
            </a:r>
            <a:r>
              <a:rPr lang="en-US" dirty="0" err="1"/>
              <a:t>cliquant</a:t>
            </a:r>
            <a:r>
              <a:rPr lang="en-US" dirty="0"/>
              <a:t> </a:t>
            </a:r>
            <a:r>
              <a:rPr lang="en-US" dirty="0" err="1"/>
              <a:t>sur</a:t>
            </a:r>
            <a:r>
              <a:rPr lang="en-US" dirty="0"/>
              <a:t> le lien qui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envoyé</a:t>
            </a:r>
            <a:r>
              <a:rPr lang="en-US" dirty="0"/>
              <a:t> ! (LinkedIn </a:t>
            </a:r>
            <a:r>
              <a:rPr lang="en-US" dirty="0" err="1"/>
              <a:t>vérifie</a:t>
            </a:r>
            <a:r>
              <a:rPr lang="en-US" dirty="0"/>
              <a:t> </a:t>
            </a:r>
            <a:r>
              <a:rPr lang="en-US" dirty="0" err="1"/>
              <a:t>ainsi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seules</a:t>
            </a:r>
            <a:r>
              <a:rPr lang="en-US" dirty="0"/>
              <a:t> des </a:t>
            </a:r>
            <a:r>
              <a:rPr lang="en-US" dirty="0" err="1"/>
              <a:t>personnes</a:t>
            </a:r>
            <a:r>
              <a:rPr lang="en-US" dirty="0"/>
              <a:t> </a:t>
            </a:r>
            <a:r>
              <a:rPr lang="en-US" dirty="0" err="1"/>
              <a:t>réelles</a:t>
            </a:r>
            <a:r>
              <a:rPr lang="en-US" dirty="0"/>
              <a:t> existent </a:t>
            </a:r>
            <a:r>
              <a:rPr lang="en-US" dirty="0" err="1"/>
              <a:t>sur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plateforme</a:t>
            </a:r>
            <a:r>
              <a:rPr lang="en-US" dirty="0"/>
              <a:t> !)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0EDFB-BE65-40A9-9DAE-1C8810E4637C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5510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Lamyaa</a:t>
            </a:r>
          </a:p>
          <a:p>
            <a:endParaRPr lang="en-US" dirty="0"/>
          </a:p>
          <a:p>
            <a:r>
              <a:rPr lang="en-US" dirty="0" err="1"/>
              <a:t>Confirmez</a:t>
            </a:r>
            <a:r>
              <a:rPr lang="en-US" dirty="0"/>
              <a:t> </a:t>
            </a:r>
            <a:r>
              <a:rPr lang="en-US" dirty="0" err="1"/>
              <a:t>votre</a:t>
            </a:r>
            <a:r>
              <a:rPr lang="en-US" dirty="0"/>
              <a:t> </a:t>
            </a:r>
            <a:r>
              <a:rPr lang="en-US" dirty="0" err="1"/>
              <a:t>adresse</a:t>
            </a:r>
            <a:r>
              <a:rPr lang="en-US" dirty="0"/>
              <a:t> e-mail en </a:t>
            </a:r>
            <a:r>
              <a:rPr lang="en-US" dirty="0" err="1"/>
              <a:t>cliquant</a:t>
            </a:r>
            <a:r>
              <a:rPr lang="en-US" dirty="0"/>
              <a:t> </a:t>
            </a:r>
            <a:r>
              <a:rPr lang="en-US" dirty="0" err="1"/>
              <a:t>sur</a:t>
            </a:r>
            <a:r>
              <a:rPr lang="en-US" dirty="0"/>
              <a:t> le lien qui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envoyé</a:t>
            </a:r>
            <a:r>
              <a:rPr lang="en-US" dirty="0"/>
              <a:t> ! (LinkedIn </a:t>
            </a:r>
            <a:r>
              <a:rPr lang="en-US" dirty="0" err="1"/>
              <a:t>vérifie</a:t>
            </a:r>
            <a:r>
              <a:rPr lang="en-US" dirty="0"/>
              <a:t> </a:t>
            </a:r>
            <a:r>
              <a:rPr lang="en-US" dirty="0" err="1"/>
              <a:t>ainsi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seules</a:t>
            </a:r>
            <a:r>
              <a:rPr lang="en-US" dirty="0"/>
              <a:t> des </a:t>
            </a:r>
            <a:r>
              <a:rPr lang="en-US" dirty="0" err="1"/>
              <a:t>personnes</a:t>
            </a:r>
            <a:r>
              <a:rPr lang="en-US" dirty="0"/>
              <a:t> </a:t>
            </a:r>
            <a:r>
              <a:rPr lang="en-US" dirty="0" err="1"/>
              <a:t>réelles</a:t>
            </a:r>
            <a:r>
              <a:rPr lang="en-US" dirty="0"/>
              <a:t> existent </a:t>
            </a:r>
            <a:r>
              <a:rPr lang="en-US" dirty="0" err="1"/>
              <a:t>sur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plateforme</a:t>
            </a:r>
            <a:r>
              <a:rPr lang="en-US" dirty="0"/>
              <a:t> !)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0EDFB-BE65-40A9-9DAE-1C8810E4637C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2125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Lamyaa</a:t>
            </a:r>
          </a:p>
          <a:p>
            <a:endParaRPr lang="en-US" dirty="0"/>
          </a:p>
          <a:p>
            <a:r>
              <a:rPr lang="en-US" dirty="0" err="1"/>
              <a:t>Confirmez</a:t>
            </a:r>
            <a:r>
              <a:rPr lang="en-US" dirty="0"/>
              <a:t> </a:t>
            </a:r>
            <a:r>
              <a:rPr lang="en-US" dirty="0" err="1"/>
              <a:t>votre</a:t>
            </a:r>
            <a:r>
              <a:rPr lang="en-US" dirty="0"/>
              <a:t> </a:t>
            </a:r>
            <a:r>
              <a:rPr lang="en-US" dirty="0" err="1"/>
              <a:t>adresse</a:t>
            </a:r>
            <a:r>
              <a:rPr lang="en-US" dirty="0"/>
              <a:t> e-mail en </a:t>
            </a:r>
            <a:r>
              <a:rPr lang="en-US" dirty="0" err="1"/>
              <a:t>cliquant</a:t>
            </a:r>
            <a:r>
              <a:rPr lang="en-US" dirty="0"/>
              <a:t> </a:t>
            </a:r>
            <a:r>
              <a:rPr lang="en-US" dirty="0" err="1"/>
              <a:t>sur</a:t>
            </a:r>
            <a:r>
              <a:rPr lang="en-US" dirty="0"/>
              <a:t> le lien qui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envoyé</a:t>
            </a:r>
            <a:r>
              <a:rPr lang="en-US" dirty="0"/>
              <a:t> ! (LinkedIn </a:t>
            </a:r>
            <a:r>
              <a:rPr lang="en-US" dirty="0" err="1"/>
              <a:t>vérifie</a:t>
            </a:r>
            <a:r>
              <a:rPr lang="en-US" dirty="0"/>
              <a:t> </a:t>
            </a:r>
            <a:r>
              <a:rPr lang="en-US" dirty="0" err="1"/>
              <a:t>ainsi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seules</a:t>
            </a:r>
            <a:r>
              <a:rPr lang="en-US" dirty="0"/>
              <a:t> des </a:t>
            </a:r>
            <a:r>
              <a:rPr lang="en-US" dirty="0" err="1"/>
              <a:t>personnes</a:t>
            </a:r>
            <a:r>
              <a:rPr lang="en-US" dirty="0"/>
              <a:t> </a:t>
            </a:r>
            <a:r>
              <a:rPr lang="en-US" dirty="0" err="1"/>
              <a:t>réelles</a:t>
            </a:r>
            <a:r>
              <a:rPr lang="en-US" dirty="0"/>
              <a:t> existent </a:t>
            </a:r>
            <a:r>
              <a:rPr lang="en-US" dirty="0" err="1"/>
              <a:t>sur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plateforme</a:t>
            </a:r>
            <a:r>
              <a:rPr lang="en-US" dirty="0"/>
              <a:t> !)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0EDFB-BE65-40A9-9DAE-1C8810E4637C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574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altLang="en-US">
                <a:solidFill>
                  <a:srgbClr val="002A6C"/>
                </a:solidFill>
              </a:rPr>
              <a:t>Être activement engager dans l'ensemble du contenu, de la discussion et des activités</a:t>
            </a:r>
          </a:p>
          <a:p>
            <a:endParaRPr lang="en-US" altLang="en-US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7522FD9-92C2-4800-A0C1-DECAE517573A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41134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Lamyaa</a:t>
            </a:r>
          </a:p>
          <a:p>
            <a:endParaRPr lang="en-US" dirty="0"/>
          </a:p>
          <a:p>
            <a:r>
              <a:rPr lang="en-US" dirty="0" err="1"/>
              <a:t>Confirmez</a:t>
            </a:r>
            <a:r>
              <a:rPr lang="en-US" dirty="0"/>
              <a:t> </a:t>
            </a:r>
            <a:r>
              <a:rPr lang="en-US" dirty="0" err="1"/>
              <a:t>votre</a:t>
            </a:r>
            <a:r>
              <a:rPr lang="en-US" dirty="0"/>
              <a:t> </a:t>
            </a:r>
            <a:r>
              <a:rPr lang="en-US" dirty="0" err="1"/>
              <a:t>adresse</a:t>
            </a:r>
            <a:r>
              <a:rPr lang="en-US" dirty="0"/>
              <a:t> e-mail en </a:t>
            </a:r>
            <a:r>
              <a:rPr lang="en-US" dirty="0" err="1"/>
              <a:t>cliquant</a:t>
            </a:r>
            <a:r>
              <a:rPr lang="en-US" dirty="0"/>
              <a:t> </a:t>
            </a:r>
            <a:r>
              <a:rPr lang="en-US" dirty="0" err="1"/>
              <a:t>sur</a:t>
            </a:r>
            <a:r>
              <a:rPr lang="en-US" dirty="0"/>
              <a:t> le lien qui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envoyé</a:t>
            </a:r>
            <a:r>
              <a:rPr lang="en-US" dirty="0"/>
              <a:t> ! (LinkedIn </a:t>
            </a:r>
            <a:r>
              <a:rPr lang="en-US" dirty="0" err="1"/>
              <a:t>vérifie</a:t>
            </a:r>
            <a:r>
              <a:rPr lang="en-US" dirty="0"/>
              <a:t> </a:t>
            </a:r>
            <a:r>
              <a:rPr lang="en-US" dirty="0" err="1"/>
              <a:t>ainsi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seules</a:t>
            </a:r>
            <a:r>
              <a:rPr lang="en-US" dirty="0"/>
              <a:t> des </a:t>
            </a:r>
            <a:r>
              <a:rPr lang="en-US" dirty="0" err="1"/>
              <a:t>personnes</a:t>
            </a:r>
            <a:r>
              <a:rPr lang="en-US" dirty="0"/>
              <a:t> </a:t>
            </a:r>
            <a:r>
              <a:rPr lang="en-US" dirty="0" err="1"/>
              <a:t>réelles</a:t>
            </a:r>
            <a:r>
              <a:rPr lang="en-US" dirty="0"/>
              <a:t> existent </a:t>
            </a:r>
            <a:r>
              <a:rPr lang="en-US" dirty="0" err="1"/>
              <a:t>sur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plateforme</a:t>
            </a:r>
            <a:r>
              <a:rPr lang="en-US" dirty="0"/>
              <a:t> !)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0EDFB-BE65-40A9-9DAE-1C8810E4637C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7666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Lamyaa</a:t>
            </a:r>
          </a:p>
          <a:p>
            <a:endParaRPr lang="en-US" dirty="0"/>
          </a:p>
          <a:p>
            <a:r>
              <a:rPr lang="en-US" dirty="0" err="1"/>
              <a:t>Confirmez</a:t>
            </a:r>
            <a:r>
              <a:rPr lang="en-US" dirty="0"/>
              <a:t> </a:t>
            </a:r>
            <a:r>
              <a:rPr lang="en-US" dirty="0" err="1"/>
              <a:t>votre</a:t>
            </a:r>
            <a:r>
              <a:rPr lang="en-US" dirty="0"/>
              <a:t> </a:t>
            </a:r>
            <a:r>
              <a:rPr lang="en-US" dirty="0" err="1"/>
              <a:t>adresse</a:t>
            </a:r>
            <a:r>
              <a:rPr lang="en-US" dirty="0"/>
              <a:t> e-mail en </a:t>
            </a:r>
            <a:r>
              <a:rPr lang="en-US" dirty="0" err="1"/>
              <a:t>cliquant</a:t>
            </a:r>
            <a:r>
              <a:rPr lang="en-US" dirty="0"/>
              <a:t> </a:t>
            </a:r>
            <a:r>
              <a:rPr lang="en-US" dirty="0" err="1"/>
              <a:t>sur</a:t>
            </a:r>
            <a:r>
              <a:rPr lang="en-US" dirty="0"/>
              <a:t> le lien qui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envoyé</a:t>
            </a:r>
            <a:r>
              <a:rPr lang="en-US" dirty="0"/>
              <a:t> ! (LinkedIn </a:t>
            </a:r>
            <a:r>
              <a:rPr lang="en-US" dirty="0" err="1"/>
              <a:t>vérifie</a:t>
            </a:r>
            <a:r>
              <a:rPr lang="en-US" dirty="0"/>
              <a:t> </a:t>
            </a:r>
            <a:r>
              <a:rPr lang="en-US" dirty="0" err="1"/>
              <a:t>ainsi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seules</a:t>
            </a:r>
            <a:r>
              <a:rPr lang="en-US" dirty="0"/>
              <a:t> des </a:t>
            </a:r>
            <a:r>
              <a:rPr lang="en-US" dirty="0" err="1"/>
              <a:t>personnes</a:t>
            </a:r>
            <a:r>
              <a:rPr lang="en-US" dirty="0"/>
              <a:t> </a:t>
            </a:r>
            <a:r>
              <a:rPr lang="en-US" dirty="0" err="1"/>
              <a:t>réelles</a:t>
            </a:r>
            <a:r>
              <a:rPr lang="en-US" dirty="0"/>
              <a:t> existent </a:t>
            </a:r>
            <a:r>
              <a:rPr lang="en-US" dirty="0" err="1"/>
              <a:t>sur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plateforme</a:t>
            </a:r>
            <a:r>
              <a:rPr lang="en-US" dirty="0"/>
              <a:t> !)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0EDFB-BE65-40A9-9DAE-1C8810E4637C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12257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Lamyaa</a:t>
            </a:r>
          </a:p>
          <a:p>
            <a:endParaRPr lang="en-US" dirty="0"/>
          </a:p>
          <a:p>
            <a:r>
              <a:rPr lang="en-US" dirty="0" err="1"/>
              <a:t>Confirmez</a:t>
            </a:r>
            <a:r>
              <a:rPr lang="en-US" dirty="0"/>
              <a:t> </a:t>
            </a:r>
            <a:r>
              <a:rPr lang="en-US" dirty="0" err="1"/>
              <a:t>votre</a:t>
            </a:r>
            <a:r>
              <a:rPr lang="en-US" dirty="0"/>
              <a:t> </a:t>
            </a:r>
            <a:r>
              <a:rPr lang="en-US" dirty="0" err="1"/>
              <a:t>adresse</a:t>
            </a:r>
            <a:r>
              <a:rPr lang="en-US" dirty="0"/>
              <a:t> e-mail en </a:t>
            </a:r>
            <a:r>
              <a:rPr lang="en-US" dirty="0" err="1"/>
              <a:t>cliquant</a:t>
            </a:r>
            <a:r>
              <a:rPr lang="en-US" dirty="0"/>
              <a:t> </a:t>
            </a:r>
            <a:r>
              <a:rPr lang="en-US" dirty="0" err="1"/>
              <a:t>sur</a:t>
            </a:r>
            <a:r>
              <a:rPr lang="en-US" dirty="0"/>
              <a:t> le lien qui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envoyé</a:t>
            </a:r>
            <a:r>
              <a:rPr lang="en-US" dirty="0"/>
              <a:t> ! (LinkedIn </a:t>
            </a:r>
            <a:r>
              <a:rPr lang="en-US" dirty="0" err="1"/>
              <a:t>vérifie</a:t>
            </a:r>
            <a:r>
              <a:rPr lang="en-US" dirty="0"/>
              <a:t> </a:t>
            </a:r>
            <a:r>
              <a:rPr lang="en-US" dirty="0" err="1"/>
              <a:t>ainsi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seules</a:t>
            </a:r>
            <a:r>
              <a:rPr lang="en-US" dirty="0"/>
              <a:t> des </a:t>
            </a:r>
            <a:r>
              <a:rPr lang="en-US" dirty="0" err="1"/>
              <a:t>personnes</a:t>
            </a:r>
            <a:r>
              <a:rPr lang="en-US" dirty="0"/>
              <a:t> </a:t>
            </a:r>
            <a:r>
              <a:rPr lang="en-US" dirty="0" err="1"/>
              <a:t>réelles</a:t>
            </a:r>
            <a:r>
              <a:rPr lang="en-US" dirty="0"/>
              <a:t> existent </a:t>
            </a:r>
            <a:r>
              <a:rPr lang="en-US" dirty="0" err="1"/>
              <a:t>sur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plateforme</a:t>
            </a:r>
            <a:r>
              <a:rPr lang="en-US" dirty="0"/>
              <a:t> !)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0EDFB-BE65-40A9-9DAE-1C8810E4637C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8829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Claire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pPr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45633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Claire</a:t>
            </a:r>
          </a:p>
          <a:p>
            <a:endParaRPr lang="fr-FR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Recherchez des personnes que vous connaissez, mais aussi des personnes que vous souhaiteriez connaitre. </a:t>
            </a: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Utilisez les mots clés pour chercher des personnes qui exercent un métier ou dans un domaine qui vous intéresse, regardez comment ils en sont arrivé là-bas ? Ajoutez-les !</a:t>
            </a: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Regardez vos préférences pour voir comment les autres peuvent se connecter avec vous</a:t>
            </a: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Faites attention aux publicités, les gens peuvent voir ce que vous faites et un employeur peut également voir si vous recherchez un travail.</a:t>
            </a: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0EDFB-BE65-40A9-9DAE-1C8810E4637C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21047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Claire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err="1">
                <a:solidFill>
                  <a:srgbClr val="FF0000"/>
                </a:solidFill>
              </a:rPr>
              <a:t>Personalisez</a:t>
            </a:r>
            <a:r>
              <a:rPr lang="en-US" baseline="0" dirty="0">
                <a:solidFill>
                  <a:srgbClr val="FF0000"/>
                </a:solidFill>
              </a:rPr>
              <a:t> </a:t>
            </a:r>
            <a:r>
              <a:rPr lang="en-US" baseline="0" dirty="0" err="1">
                <a:solidFill>
                  <a:srgbClr val="FF0000"/>
                </a:solidFill>
              </a:rPr>
              <a:t>votre</a:t>
            </a:r>
            <a:r>
              <a:rPr lang="en-US" baseline="0" dirty="0">
                <a:solidFill>
                  <a:srgbClr val="FF0000"/>
                </a:solidFill>
              </a:rPr>
              <a:t> invitation et </a:t>
            </a:r>
            <a:r>
              <a:rPr lang="en-US" baseline="0" dirty="0" err="1">
                <a:solidFill>
                  <a:srgbClr val="FF0000"/>
                </a:solidFill>
              </a:rPr>
              <a:t>mettre</a:t>
            </a:r>
            <a:r>
              <a:rPr lang="en-US" baseline="0" dirty="0">
                <a:solidFill>
                  <a:srgbClr val="FF0000"/>
                </a:solidFill>
              </a:rPr>
              <a:t> les details </a:t>
            </a:r>
            <a:r>
              <a:rPr lang="en-US" baseline="0" dirty="0" err="1">
                <a:solidFill>
                  <a:srgbClr val="FF0000"/>
                </a:solidFill>
              </a:rPr>
              <a:t>specifiques</a:t>
            </a:r>
            <a:r>
              <a:rPr lang="en-US" baseline="0" dirty="0">
                <a:solidFill>
                  <a:srgbClr val="FF0000"/>
                </a:solidFill>
              </a:rPr>
              <a:t> de </a:t>
            </a:r>
            <a:r>
              <a:rPr lang="en-US" baseline="0" dirty="0" err="1">
                <a:solidFill>
                  <a:srgbClr val="FF0000"/>
                </a:solidFill>
              </a:rPr>
              <a:t>votre</a:t>
            </a:r>
            <a:r>
              <a:rPr lang="en-US" baseline="0" dirty="0">
                <a:solidFill>
                  <a:srgbClr val="FF0000"/>
                </a:solidFill>
              </a:rPr>
              <a:t> </a:t>
            </a:r>
            <a:r>
              <a:rPr lang="en-US" baseline="0" dirty="0" err="1">
                <a:solidFill>
                  <a:srgbClr val="FF0000"/>
                </a:solidFill>
              </a:rPr>
              <a:t>interet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0EDFB-BE65-40A9-9DAE-1C8810E4637C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11570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Claire</a:t>
            </a:r>
          </a:p>
          <a:p>
            <a:endParaRPr lang="fr-FR" dirty="0"/>
          </a:p>
          <a:p>
            <a:r>
              <a:rPr lang="fr-FR" dirty="0"/>
              <a:t>Rechercher des contacts de votre université . Il est possible de filtrer ces informations par emplacement , industrie , la société le plus populaire , compétences et plus encore!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pPr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098161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Claire</a:t>
            </a:r>
          </a:p>
          <a:p>
            <a:endParaRPr lang="en-US" dirty="0"/>
          </a:p>
          <a:p>
            <a:r>
              <a:rPr lang="en-US" dirty="0"/>
              <a:t>Following co</a:t>
            </a:r>
            <a:r>
              <a:rPr lang="en-US" baseline="0" dirty="0"/>
              <a:t>mpanies is a great way to show your interest and learn about what they are doing as employers</a:t>
            </a:r>
            <a:r>
              <a:rPr lang="en-US" dirty="0"/>
              <a:t> typically post 12.6 times per week on their LinkedIn</a:t>
            </a:r>
            <a:r>
              <a:rPr lang="en-US" baseline="0" dirty="0"/>
              <a:t> pages.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pPr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598127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Claire</a:t>
            </a:r>
          </a:p>
          <a:p>
            <a:endParaRPr lang="fr-FR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Un onglet « emploi » est disponible sur la page d’accueil</a:t>
            </a:r>
          </a:p>
          <a:p>
            <a:endParaRPr lang="fr-FR" dirty="0"/>
          </a:p>
          <a:p>
            <a:r>
              <a:rPr lang="fr-FR" dirty="0"/>
              <a:t>Un</a:t>
            </a:r>
            <a:r>
              <a:rPr lang="fr-FR" baseline="0" dirty="0"/>
              <a:t> </a:t>
            </a:r>
            <a:r>
              <a:rPr lang="fr-FR" dirty="0"/>
              <a:t>moteur de recherche vous permet d’accéder à des offres d’emploi en fonction des mots-clés</a:t>
            </a:r>
            <a:r>
              <a:rPr lang="fr-FR" baseline="0" dirty="0"/>
              <a:t> que vous saisissez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pPr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429903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Claire</a:t>
            </a:r>
          </a:p>
          <a:p>
            <a:endParaRPr lang="fr-FR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Un onglet « emploi » est disponible sur la page d’accueil</a:t>
            </a:r>
          </a:p>
          <a:p>
            <a:endParaRPr lang="fr-FR" dirty="0"/>
          </a:p>
          <a:p>
            <a:r>
              <a:rPr lang="fr-FR" dirty="0"/>
              <a:t>Un</a:t>
            </a:r>
            <a:r>
              <a:rPr lang="fr-FR" baseline="0" dirty="0"/>
              <a:t> </a:t>
            </a:r>
            <a:r>
              <a:rPr lang="fr-FR" dirty="0"/>
              <a:t>moteur de recherche vous permet d’accéder à des offres d’emploi en fonction des mots-clés</a:t>
            </a:r>
            <a:r>
              <a:rPr lang="fr-FR" baseline="0" dirty="0"/>
              <a:t> que vous saisissez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pPr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7081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altLang="en-US">
                <a:solidFill>
                  <a:srgbClr val="002A6C"/>
                </a:solidFill>
              </a:rPr>
              <a:t>Respectez vous-même et les autres, soyez ouvert à des commentaires constructifs</a:t>
            </a:r>
          </a:p>
          <a:p>
            <a:endParaRPr lang="en-US" altLang="en-US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6FBAE93-7C18-4CAA-BB20-D8B8A608A6E6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485072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Claire</a:t>
            </a:r>
          </a:p>
          <a:p>
            <a:endParaRPr lang="fr-FR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Un onglet « emploi » est disponible sur la page d’accueil</a:t>
            </a:r>
          </a:p>
          <a:p>
            <a:endParaRPr lang="fr-FR" dirty="0"/>
          </a:p>
          <a:p>
            <a:r>
              <a:rPr lang="fr-FR" dirty="0"/>
              <a:t>Un</a:t>
            </a:r>
            <a:r>
              <a:rPr lang="fr-FR" baseline="0" dirty="0"/>
              <a:t> </a:t>
            </a:r>
            <a:r>
              <a:rPr lang="fr-FR" dirty="0"/>
              <a:t>moteur de recherche vous permet d’accéder à des offres d’emploi en fonction des mots-clés</a:t>
            </a:r>
            <a:r>
              <a:rPr lang="fr-FR" baseline="0" dirty="0"/>
              <a:t> que vous saisissez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pPr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474531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pPr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541144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pPr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79665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Claire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pPr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208737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Claire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pPr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1469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altLang="en-US">
                <a:solidFill>
                  <a:srgbClr val="002A6C"/>
                </a:solidFill>
              </a:rPr>
              <a:t>Apprenez et posez des questions pour clarifier votre compréhension</a:t>
            </a:r>
          </a:p>
          <a:p>
            <a:endParaRPr lang="en-US" altLang="en-US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DAA0E80-4C38-4A41-9B28-3966D6D6A788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79170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Lamyaa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36515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Lamyaa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5403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altLang="en-US">
                <a:solidFill>
                  <a:srgbClr val="002A6C"/>
                </a:solidFill>
              </a:rPr>
              <a:t>Être activement engager dans l'ensemble du contenu, de la discussion et des activités</a:t>
            </a:r>
          </a:p>
          <a:p>
            <a:endParaRPr lang="en-US" altLang="en-US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046EB9B-8C64-4851-8E16-40A8197439ED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69865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Un</a:t>
            </a:r>
            <a:r>
              <a:rPr lang="fr-FR" baseline="0" dirty="0" smtClean="0"/>
              <a:t> réseau social créé  pour les professionnels qui permet de construire un réseau pro qui facilite le contact entre les membres</a:t>
            </a:r>
          </a:p>
          <a:p>
            <a:r>
              <a:rPr lang="fr-FR" baseline="0" dirty="0" smtClean="0"/>
              <a:t>Facebook en costume cravate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1331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10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368300" y="1308100"/>
            <a:ext cx="8458200" cy="4673600"/>
          </a:xfrm>
        </p:spPr>
        <p:txBody>
          <a:bodyPr>
            <a:normAutofit/>
          </a:bodyPr>
          <a:lstStyle>
            <a:lvl1pPr marL="342900" indent="-342900" algn="l" defTabSz="4572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C2113A"/>
              </a:buClr>
              <a:buSzPct val="100000"/>
              <a:buFont typeface="Arial"/>
              <a:buChar char="•"/>
              <a:defRPr lang="fr-FR" sz="1800" b="0" i="0" kern="1200" cap="none" dirty="0" smtClean="0">
                <a:solidFill>
                  <a:srgbClr val="002A6C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C2113A"/>
              </a:buClr>
              <a:buSzPct val="100000"/>
              <a:buFont typeface="Arial"/>
              <a:buChar char="•"/>
              <a:defRPr lang="fr-FR" sz="1800" b="0" i="0" kern="1200" cap="none" dirty="0" smtClean="0">
                <a:solidFill>
                  <a:srgbClr val="002A6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C2113A"/>
              </a:buClr>
              <a:buSzPct val="100000"/>
              <a:buFont typeface="Arial"/>
              <a:buChar char="•"/>
              <a:defRPr lang="fr-FR" sz="1800" b="0" i="0" kern="1200" cap="none" dirty="0" smtClean="0">
                <a:solidFill>
                  <a:srgbClr val="002A6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C2113A"/>
              </a:buClr>
              <a:buSzPct val="100000"/>
              <a:buFont typeface="Arial"/>
              <a:buChar char="•"/>
              <a:defRPr lang="fr-FR" sz="1800" b="0" i="0" kern="1200" cap="none" dirty="0" smtClean="0">
                <a:solidFill>
                  <a:srgbClr val="002A6C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C2113A"/>
              </a:buClr>
              <a:buSzPct val="100000"/>
              <a:buFont typeface="Arial"/>
              <a:buChar char="•"/>
              <a:defRPr lang="fr-FR" sz="1800" b="0" i="0" kern="1200" cap="none" dirty="0">
                <a:solidFill>
                  <a:srgbClr val="002A6C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279400" y="203200"/>
            <a:ext cx="8547100" cy="889000"/>
          </a:xfrm>
        </p:spPr>
        <p:txBody>
          <a:bodyPr>
            <a:normAutofit/>
          </a:bodyPr>
          <a:lstStyle>
            <a:lvl1pPr marL="0" indent="0">
              <a:buNone/>
              <a:defRPr lang="fr-FR" sz="1800" kern="1200" cap="all" dirty="0">
                <a:solidFill>
                  <a:srgbClr val="833E90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2411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0314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0006D2-3A60-4726-8577-9232921E5A43}" type="datetimeFigureOut">
              <a:rPr lang="en-US" smtClean="0"/>
              <a:pPr/>
              <a:t>6/22/2019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FC3B7D-CBC4-4916-A033-21CC4E5CEFFE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941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2855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18" descr="background-01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388"/>
            <a:ext cx="9144000" cy="647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919480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Image 1" descr="Logo-header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304800"/>
            <a:ext cx="83693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 12" descr="background-02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7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Image 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0925"/>
            <a:ext cx="9144000" cy="4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Image 1" descr="Logo-footer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6375400"/>
            <a:ext cx="8154987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Modifiez le style du titre</a:t>
            </a:r>
          </a:p>
        </p:txBody>
      </p:sp>
      <p:sp>
        <p:nvSpPr>
          <p:cNvPr id="2054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Modifiez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7" r:id="rId2"/>
    <p:sldLayoutId id="2147483670" r:id="rId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 13" descr="background-01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7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Imag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5400" y="5767388"/>
            <a:ext cx="9194800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ZoneTexte 14"/>
          <p:cNvSpPr txBox="1">
            <a:spLocks noChangeArrowheads="1"/>
          </p:cNvSpPr>
          <p:nvPr userDrawn="1"/>
        </p:nvSpPr>
        <p:spPr bwMode="auto">
          <a:xfrm>
            <a:off x="11731625" y="3905250"/>
            <a:ext cx="184150" cy="36988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fr-FR">
              <a:latin typeface="Calibri" charset="0"/>
            </a:endParaRPr>
          </a:p>
        </p:txBody>
      </p:sp>
      <p:pic>
        <p:nvPicPr>
          <p:cNvPr id="2" name="Image 5" descr="Logo-footer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6170613"/>
            <a:ext cx="8154987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8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Data" Target="../diagrams/data1.xml"/><Relationship Id="rId5" Type="http://schemas.openxmlformats.org/officeDocument/2006/relationships/image" Target="../media/image10.png"/><Relationship Id="rId10" Type="http://schemas.microsoft.com/office/2007/relationships/diagramDrawing" Target="../diagrams/drawing1.xml"/><Relationship Id="rId4" Type="http://schemas.openxmlformats.org/officeDocument/2006/relationships/image" Target="../media/image9.png"/><Relationship Id="rId9" Type="http://schemas.openxmlformats.org/officeDocument/2006/relationships/diagramColors" Target="../diagrams/colors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5"/>
          <p:cNvSpPr txBox="1">
            <a:spLocks/>
          </p:cNvSpPr>
          <p:nvPr/>
        </p:nvSpPr>
        <p:spPr>
          <a:xfrm>
            <a:off x="457200" y="2792413"/>
            <a:ext cx="7340600" cy="64928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dirty="0"/>
              <a:t>Faites-vous remarquer par les </a:t>
            </a:r>
            <a:r>
              <a:rPr lang="fr-FR" sz="1800" dirty="0" smtClean="0"/>
              <a:t>employeurs</a:t>
            </a:r>
          </a:p>
          <a:p>
            <a:r>
              <a:rPr lang="fr-FR" sz="1800" dirty="0" err="1" smtClean="0"/>
              <a:t>UTILISEz</a:t>
            </a:r>
            <a:r>
              <a:rPr lang="fr-FR" sz="1800" dirty="0" smtClean="0"/>
              <a:t> </a:t>
            </a:r>
            <a:r>
              <a:rPr lang="fr-FR" sz="1800" dirty="0"/>
              <a:t>LINKEDIN POUR RENFORCER VOTRE RECHERCHE D’EMPLOI</a:t>
            </a:r>
          </a:p>
        </p:txBody>
      </p:sp>
      <p:sp>
        <p:nvSpPr>
          <p:cNvPr id="4" name="Titre 15"/>
          <p:cNvSpPr txBox="1">
            <a:spLocks/>
          </p:cNvSpPr>
          <p:nvPr/>
        </p:nvSpPr>
        <p:spPr>
          <a:xfrm>
            <a:off x="457200" y="3751263"/>
            <a:ext cx="5181600" cy="8842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fr-FR" sz="1700" dirty="0">
                <a:solidFill>
                  <a:srgbClr val="1DB8D1"/>
                </a:solidFill>
              </a:rPr>
              <a:t>Juillet </a:t>
            </a:r>
            <a:r>
              <a:rPr lang="fr-FR" sz="1700" dirty="0" smtClean="0">
                <a:solidFill>
                  <a:srgbClr val="1DB8D1"/>
                </a:solidFill>
              </a:rPr>
              <a:t>2018</a:t>
            </a:r>
            <a:endParaRPr lang="fr-FR" sz="1700" dirty="0">
              <a:solidFill>
                <a:srgbClr val="1DB8D1"/>
              </a:solidFill>
            </a:endParaRPr>
          </a:p>
        </p:txBody>
      </p:sp>
      <p:pic>
        <p:nvPicPr>
          <p:cNvPr id="4100" name="Picture 4" descr="unique_ability.png (500×29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123" y="3920075"/>
            <a:ext cx="4762500" cy="277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000500" y="6286500"/>
            <a:ext cx="1270000" cy="2794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algn="ctr"/>
            <a:fld id="{443F8B9A-EF4D-4497-B0AC-650EE6F2207C}" type="slidenum">
              <a:rPr lang="fr-FR" sz="1200" smtClean="0">
                <a:latin typeface="Gill Sans" panose="020B0604020202020204"/>
              </a:rPr>
              <a:pPr algn="ctr"/>
              <a:t>1</a:t>
            </a:fld>
            <a:r>
              <a:rPr lang="fr-FR" sz="1200" smtClean="0">
                <a:latin typeface="Gill Sans" panose="020B0604020202020204"/>
              </a:rPr>
              <a:t> / 44</a:t>
            </a:r>
            <a:endParaRPr lang="fr-FR" sz="1200" dirty="0" smtClean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64337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104" y="4148254"/>
            <a:ext cx="1649296" cy="164929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225" y="958850"/>
            <a:ext cx="8534400" cy="328295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b="1" dirty="0" smtClean="0">
                <a:solidFill>
                  <a:srgbClr val="17375E"/>
                </a:solidFill>
                <a:latin typeface="Gill Sans" panose="020B0604020202020204" charset="0"/>
              </a:rPr>
              <a:t>Statistiques LinkedIn</a:t>
            </a:r>
            <a:endParaRPr lang="fr-FR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marL="342900" indent="-34290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</a:rPr>
              <a:t>Nombre total d’utilisateurs LinkedIn : </a:t>
            </a:r>
            <a:r>
              <a:rPr lang="fr-FR" sz="2000" b="1" dirty="0" smtClean="0">
                <a:solidFill>
                  <a:srgbClr val="17375E"/>
                </a:solidFill>
                <a:latin typeface="Gill Sans" panose="020B0604020202020204" charset="0"/>
              </a:rPr>
              <a:t>500 millions </a:t>
            </a:r>
            <a:r>
              <a:rPr lang="fr-FR" sz="2000" i="1" dirty="0" smtClean="0">
                <a:solidFill>
                  <a:srgbClr val="17375E"/>
                </a:solidFill>
                <a:latin typeface="Gill Sans" panose="020B0604020202020204" charset="0"/>
              </a:rPr>
              <a:t>(Mise à jour : 01/01/18)</a:t>
            </a:r>
            <a:endParaRPr lang="fr-FR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marL="342900" indent="-34290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</a:rPr>
              <a:t>Nombre d’utilisateurs mensuels actifs sur LinkedIn : </a:t>
            </a:r>
            <a:r>
              <a:rPr lang="fr-FR" sz="2000" b="1" dirty="0" smtClean="0">
                <a:solidFill>
                  <a:srgbClr val="17375E"/>
                </a:solidFill>
                <a:latin typeface="Gill Sans" panose="020B0604020202020204" charset="0"/>
              </a:rPr>
              <a:t>250 millions </a:t>
            </a:r>
            <a:r>
              <a:rPr lang="fr-FR" sz="2000" i="1" dirty="0" smtClean="0">
                <a:solidFill>
                  <a:srgbClr val="17375E"/>
                </a:solidFill>
                <a:latin typeface="Gill Sans" panose="020B0604020202020204" charset="0"/>
              </a:rPr>
              <a:t>(Mise à jour : 01/01/18)</a:t>
            </a:r>
            <a:endParaRPr lang="fr-FR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marL="342900" indent="-34290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</a:rPr>
              <a:t>Pourcentage d’utilisateurs sur LinkedIn par jour : </a:t>
            </a:r>
            <a:r>
              <a:rPr lang="fr-FR" sz="2000" b="1" dirty="0" smtClean="0">
                <a:solidFill>
                  <a:srgbClr val="17375E"/>
                </a:solidFill>
                <a:latin typeface="Gill Sans" panose="020B0604020202020204" charset="0"/>
              </a:rPr>
              <a:t>40% </a:t>
            </a:r>
            <a:r>
              <a:rPr lang="fr-FR" sz="2000" i="1" dirty="0" smtClean="0">
                <a:solidFill>
                  <a:srgbClr val="17375E"/>
                </a:solidFill>
                <a:latin typeface="Gill Sans" panose="020B0604020202020204" charset="0"/>
              </a:rPr>
              <a:t>(Mise à jour : 24/10/18)</a:t>
            </a:r>
            <a:endParaRPr lang="fr-FR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marL="342900" indent="-34290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</a:rPr>
              <a:t>Nombre de nouveaux utilisateurs LinkedIn par seconde : </a:t>
            </a:r>
            <a:r>
              <a:rPr lang="fr-FR" sz="2000" b="1" dirty="0" smtClean="0">
                <a:solidFill>
                  <a:srgbClr val="17375E"/>
                </a:solidFill>
                <a:latin typeface="Gill Sans" panose="020B0604020202020204" charset="0"/>
              </a:rPr>
              <a:t>2</a:t>
            </a:r>
            <a:endParaRPr lang="fr-FR" sz="2000" b="1" dirty="0">
              <a:solidFill>
                <a:srgbClr val="17375E"/>
              </a:solidFill>
              <a:latin typeface="Gill Sans" panose="020B0604020202020204" charset="0"/>
            </a:endParaRPr>
          </a:p>
        </p:txBody>
      </p:sp>
      <p:sp>
        <p:nvSpPr>
          <p:cNvPr id="8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304800" y="266514"/>
            <a:ext cx="8534400" cy="692337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C2113A"/>
                </a:solidFill>
              </a:rPr>
              <a:t>LINKEDIN DANS LE MONDE</a:t>
            </a:r>
          </a:p>
          <a:p>
            <a:endParaRPr lang="fr-FR" b="1" dirty="0">
              <a:solidFill>
                <a:srgbClr val="C2113A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31BAE996-A72E-4265-95A0-7B7956DCC65C}" type="slidenum">
              <a:rPr lang="fr-FR" sz="1200" smtClean="0">
                <a:latin typeface="Gill Sans" panose="020B0604020202020204"/>
              </a:rPr>
              <a:pPr algn="ctr"/>
              <a:t>10</a:t>
            </a:fld>
            <a:r>
              <a:rPr lang="fr-FR" sz="1200" smtClean="0">
                <a:latin typeface="Gill Sans" panose="020B0604020202020204"/>
              </a:rPr>
              <a:t> / 44</a:t>
            </a:r>
            <a:endParaRPr lang="fr-FR" sz="1200" dirty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05862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80263" y="958850"/>
            <a:ext cx="5058937" cy="2154436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b="1" dirty="0" smtClean="0">
                <a:solidFill>
                  <a:srgbClr val="17375E"/>
                </a:solidFill>
                <a:latin typeface="Gill Sans" panose="020B0604020202020204" charset="0"/>
              </a:rPr>
              <a:t>Chiffres clés de LinkedIn  au Maroc</a:t>
            </a:r>
          </a:p>
          <a:p>
            <a:pPr marL="285750" indent="-28575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7375E"/>
                </a:solidFill>
                <a:latin typeface="Gill Sans" panose="020B0604020202020204" charset="0"/>
              </a:rPr>
              <a:t>1 480 000 </a:t>
            </a:r>
            <a:r>
              <a:rPr lang="en-US" sz="2000" dirty="0" err="1">
                <a:solidFill>
                  <a:srgbClr val="17375E"/>
                </a:solidFill>
                <a:latin typeface="Gill Sans" panose="020B0604020202020204" charset="0"/>
              </a:rPr>
              <a:t>utilisateurs</a:t>
            </a:r>
            <a:r>
              <a:rPr lang="en-US" sz="2000" dirty="0">
                <a:solidFill>
                  <a:srgbClr val="17375E"/>
                </a:solidFill>
                <a:latin typeface="Gill Sans" panose="020B0604020202020204" charset="0"/>
              </a:rPr>
              <a:t> (</a:t>
            </a:r>
            <a:r>
              <a:rPr lang="en-US" sz="2000" dirty="0" err="1">
                <a:solidFill>
                  <a:srgbClr val="17375E"/>
                </a:solidFill>
                <a:latin typeface="Gill Sans" panose="020B0604020202020204" charset="0"/>
              </a:rPr>
              <a:t>soit</a:t>
            </a:r>
            <a:r>
              <a:rPr lang="en-US" sz="2000" dirty="0">
                <a:solidFill>
                  <a:srgbClr val="17375E"/>
                </a:solidFill>
                <a:latin typeface="Gill Sans" panose="020B0604020202020204" charset="0"/>
              </a:rPr>
              <a:t> 4.3% de la population</a:t>
            </a:r>
            <a:r>
              <a:rPr lang="en-US" sz="2000" dirty="0" smtClean="0">
                <a:solidFill>
                  <a:srgbClr val="17375E"/>
                </a:solidFill>
                <a:latin typeface="Gill Sans" panose="020B0604020202020204" charset="0"/>
              </a:rPr>
              <a:t>)</a:t>
            </a:r>
            <a:endParaRPr lang="fr-FR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marL="285750" indent="-28575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</a:rPr>
              <a:t>4</a:t>
            </a:r>
            <a:r>
              <a:rPr lang="fr-FR" sz="2000" baseline="30000" dirty="0">
                <a:solidFill>
                  <a:srgbClr val="17375E"/>
                </a:solidFill>
                <a:latin typeface="Gill Sans" panose="020B0604020202020204" charset="0"/>
              </a:rPr>
              <a:t>ème</a:t>
            </a: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</a:rPr>
              <a:t> plus grand réseau LinkedIn dans la région arabe après les Emirats Arabes Unis, l’Arabie Saoudite et 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</a:rPr>
              <a:t>l’Egypte</a:t>
            </a:r>
            <a:endParaRPr lang="fr-FR" sz="2000" dirty="0">
              <a:solidFill>
                <a:srgbClr val="17375E"/>
              </a:solidFill>
              <a:latin typeface="Gill Sans" panose="020B0604020202020204" charset="0"/>
            </a:endParaRPr>
          </a:p>
        </p:txBody>
      </p:sp>
      <p:sp>
        <p:nvSpPr>
          <p:cNvPr id="10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304800" y="266514"/>
            <a:ext cx="8534400" cy="692337"/>
          </a:xfrm>
        </p:spPr>
        <p:txBody>
          <a:bodyPr>
            <a:normAutofit/>
          </a:bodyPr>
          <a:lstStyle/>
          <a:p>
            <a:r>
              <a:rPr lang="fr-FR" b="1" smtClean="0">
                <a:solidFill>
                  <a:srgbClr val="C2113A"/>
                </a:solidFill>
              </a:rPr>
              <a:t>LINKEDIN AU MAROC</a:t>
            </a:r>
          </a:p>
          <a:p>
            <a:endParaRPr lang="fr-FR" b="1" dirty="0">
              <a:solidFill>
                <a:srgbClr val="C2113A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278" y="1007146"/>
            <a:ext cx="2033539" cy="2057844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6A3A44F8-B6B0-4B4D-A6F9-205025235FCD}" type="slidenum">
              <a:rPr lang="fr-FR" sz="1200" smtClean="0">
                <a:latin typeface="Gill Sans" panose="020B0604020202020204"/>
              </a:rPr>
              <a:pPr algn="ctr"/>
              <a:t>11</a:t>
            </a:fld>
            <a:r>
              <a:rPr lang="fr-FR" sz="1200" smtClean="0">
                <a:latin typeface="Gill Sans" panose="020B0604020202020204"/>
              </a:rPr>
              <a:t> / 44</a:t>
            </a:r>
            <a:endParaRPr lang="fr-FR" sz="1200" dirty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82693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5"/>
          <p:cNvSpPr txBox="1">
            <a:spLocks/>
          </p:cNvSpPr>
          <p:nvPr/>
        </p:nvSpPr>
        <p:spPr>
          <a:xfrm>
            <a:off x="457200" y="3666173"/>
            <a:ext cx="7340600" cy="64928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defRPr/>
            </a:pPr>
            <a:r>
              <a:rPr lang="fr-FR" dirty="0"/>
              <a:t>Ii. POURQUOI UTILISER </a:t>
            </a:r>
            <a:r>
              <a:rPr lang="fr-FR" dirty="0" smtClean="0"/>
              <a:t>LinkedIn</a:t>
            </a:r>
            <a:r>
              <a:rPr lang="fr-FR" dirty="0"/>
              <a:t> ?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000500" y="6286500"/>
            <a:ext cx="1270000" cy="2794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algn="ctr"/>
            <a:fld id="{F0A29283-2237-49BB-8900-85DBF5C71CE0}" type="slidenum">
              <a:rPr lang="fr-FR" sz="1200" smtClean="0">
                <a:latin typeface="Gill Sans" panose="020B0604020202020204"/>
              </a:rPr>
              <a:pPr algn="ctr"/>
              <a:t>12</a:t>
            </a:fld>
            <a:r>
              <a:rPr lang="fr-FR" sz="1200" smtClean="0">
                <a:latin typeface="Gill Sans" panose="020B0604020202020204"/>
              </a:rPr>
              <a:t> / 44</a:t>
            </a:r>
            <a:endParaRPr lang="fr-FR" sz="1200" dirty="0" smtClean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48689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0"/>
          </p:nvPr>
        </p:nvSpPr>
        <p:spPr bwMode="auto">
          <a:xfrm>
            <a:off x="304800" y="958850"/>
            <a:ext cx="6350000" cy="4673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FFFF"/>
                </a:solidFill>
              </a14:hiddenLine>
            </a:ext>
          </a:extLst>
        </p:spPr>
        <p:txBody>
          <a:bodyPr lIns="0" tIns="0" rIns="0" bIns="0">
            <a:normAutofit/>
          </a:bodyPr>
          <a:lstStyle/>
          <a:p>
            <a:pPr marL="0" indent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</a:rPr>
              <a:t>Etablir un réseau professionnel </a:t>
            </a:r>
          </a:p>
          <a:p>
            <a:pPr marL="0" indent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</a:rPr>
              <a:t>Suivre vos entreprises clés </a:t>
            </a:r>
          </a:p>
          <a:p>
            <a:pPr marL="0" indent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</a:rPr>
              <a:t>Rencontrer et se connecter avec des personnes importantes dans votre domaine</a:t>
            </a:r>
          </a:p>
          <a:p>
            <a:pPr marL="0" indent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</a:rPr>
              <a:t>Trouver de l’emploi</a:t>
            </a:r>
          </a:p>
          <a:p>
            <a:pPr marL="0" indent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</a:rPr>
              <a:t>Contacter directement les DRH des entreprises ciblées</a:t>
            </a:r>
          </a:p>
          <a:p>
            <a:pPr marL="0" indent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fr-FR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marL="0" indent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fr-FR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marL="0" indent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fr-FR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marL="0" indent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fr-FR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marL="0" indent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fr-FR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marL="0" indent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fr-FR" sz="2000" dirty="0">
              <a:solidFill>
                <a:srgbClr val="17375E"/>
              </a:solidFill>
              <a:latin typeface="Gill Sans" panose="020B060402020202020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304800" y="266514"/>
            <a:ext cx="8534400" cy="692337"/>
          </a:xfrm>
        </p:spPr>
        <p:txBody>
          <a:bodyPr>
            <a:normAutofit/>
          </a:bodyPr>
          <a:lstStyle/>
          <a:p>
            <a:r>
              <a:rPr lang="fr-FR" b="1" smtClean="0">
                <a:solidFill>
                  <a:srgbClr val="C2113A"/>
                </a:solidFill>
              </a:rPr>
              <a:t>POURQUOI UTILISER LINKEDIN ? </a:t>
            </a:r>
            <a:endParaRPr lang="fr-FR" b="1" dirty="0">
              <a:solidFill>
                <a:srgbClr val="C2113A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766" y="3732881"/>
            <a:ext cx="1988634" cy="206467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12447FF6-61E0-412A-952E-066D3CF4AC3F}" type="slidenum">
              <a:rPr lang="fr-FR" sz="1200" smtClean="0">
                <a:latin typeface="Gill Sans" panose="020B0604020202020204"/>
              </a:rPr>
              <a:pPr algn="ctr"/>
              <a:t>13</a:t>
            </a:fld>
            <a:r>
              <a:rPr lang="fr-FR" sz="1200" smtClean="0">
                <a:latin typeface="Gill Sans" panose="020B0604020202020204"/>
              </a:rPr>
              <a:t> / 44</a:t>
            </a:r>
            <a:endParaRPr lang="fr-FR" sz="1200" dirty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26628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0"/>
          </p:nvPr>
        </p:nvSpPr>
        <p:spPr bwMode="auto">
          <a:xfrm>
            <a:off x="304225" y="958850"/>
            <a:ext cx="8534400" cy="4673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FFFF"/>
                </a:solidFill>
              </a14:hiddenLine>
            </a:ext>
          </a:extLst>
        </p:spPr>
        <p:txBody>
          <a:bodyPr lIns="0" tIns="0" rIns="0" bIns="0">
            <a:normAutofit/>
          </a:bodyPr>
          <a:lstStyle/>
          <a:p>
            <a:pPr marL="0" indent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</a:rPr>
              <a:t>Vous </a:t>
            </a: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</a:rPr>
              <a:t>mettre en avant en utilisant les meilleurs atouts pour votre CV</a:t>
            </a:r>
          </a:p>
          <a:p>
            <a:pPr marL="0" indent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</a:rPr>
              <a:t>Connaitre les personnes qui voit votre 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</a:rPr>
              <a:t>profil</a:t>
            </a:r>
            <a:endParaRPr lang="fr-FR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marL="0" indent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</a:rPr>
              <a:t>Regarder les statistiques de vues de votre profil</a:t>
            </a:r>
          </a:p>
          <a:p>
            <a:pPr marL="0" indent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fr-FR" sz="2000" dirty="0">
                <a:solidFill>
                  <a:srgbClr val="17375E"/>
                </a:solidFill>
                <a:latin typeface="Gill Sans" panose="020B0604020202020204" charset="0"/>
              </a:rPr>
              <a:t>Profil en ligne professionnel et </a:t>
            </a:r>
            <a:r>
              <a:rPr lang="fr-FR" sz="2000" dirty="0" smtClean="0">
                <a:solidFill>
                  <a:srgbClr val="17375E"/>
                </a:solidFill>
                <a:latin typeface="Gill Sans" panose="020B0604020202020204" charset="0"/>
              </a:rPr>
              <a:t>ouvert</a:t>
            </a:r>
            <a:endParaRPr lang="fr-FR" sz="2000" dirty="0">
              <a:solidFill>
                <a:srgbClr val="17375E"/>
              </a:solidFill>
              <a:latin typeface="Gill Sans" panose="020B0604020202020204" charset="0"/>
            </a:endParaRPr>
          </a:p>
          <a:p>
            <a:pPr marL="0" indent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fr-FR" sz="2000" dirty="0">
              <a:solidFill>
                <a:srgbClr val="17375E"/>
              </a:solidFill>
              <a:latin typeface="Gill Sans" panose="020B060402020202020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304800" y="266514"/>
            <a:ext cx="8534400" cy="692337"/>
          </a:xfrm>
        </p:spPr>
        <p:txBody>
          <a:bodyPr>
            <a:normAutofit/>
          </a:bodyPr>
          <a:lstStyle/>
          <a:p>
            <a:r>
              <a:rPr lang="fr-FR" b="1" smtClean="0">
                <a:solidFill>
                  <a:srgbClr val="C2113A"/>
                </a:solidFill>
              </a:rPr>
              <a:t>POURQUOI UTILISER LINKEDIN ? </a:t>
            </a:r>
            <a:endParaRPr lang="fr-FR" b="1" dirty="0">
              <a:solidFill>
                <a:srgbClr val="C2113A"/>
              </a:solidFill>
            </a:endParaRPr>
          </a:p>
        </p:txBody>
      </p:sp>
      <p:pic>
        <p:nvPicPr>
          <p:cNvPr id="3074" name="Picture 2" descr="win-icon.png (332×330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0" y="3689428"/>
            <a:ext cx="2120900" cy="2108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8B7D2398-04C8-47F4-93AD-189E128442B3}" type="slidenum">
              <a:rPr lang="fr-FR" sz="1200" smtClean="0">
                <a:latin typeface="Gill Sans" panose="020B0604020202020204"/>
              </a:rPr>
              <a:pPr algn="ctr"/>
              <a:t>14</a:t>
            </a:fld>
            <a:r>
              <a:rPr lang="fr-FR" sz="1200" smtClean="0">
                <a:latin typeface="Gill Sans" panose="020B0604020202020204"/>
              </a:rPr>
              <a:t> / 44</a:t>
            </a:r>
            <a:endParaRPr lang="fr-FR" sz="1200" dirty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8187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5"/>
          <p:cNvSpPr txBox="1">
            <a:spLocks/>
          </p:cNvSpPr>
          <p:nvPr/>
        </p:nvSpPr>
        <p:spPr>
          <a:xfrm>
            <a:off x="457200" y="3706813"/>
            <a:ext cx="7340600" cy="64928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defRPr/>
            </a:pPr>
            <a:r>
              <a:rPr lang="fr-FR" dirty="0"/>
              <a:t>III. COMMENT Créer un profil EFFICACE ?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000500" y="6286500"/>
            <a:ext cx="1270000" cy="2794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algn="ctr"/>
            <a:fld id="{1BFC0A63-6F14-4C69-A21A-4085BCFE33EA}" type="slidenum">
              <a:rPr lang="fr-FR" sz="1200" smtClean="0">
                <a:latin typeface="Gill Sans" panose="020B0604020202020204"/>
              </a:rPr>
              <a:pPr algn="ctr"/>
              <a:t>15</a:t>
            </a:fld>
            <a:r>
              <a:rPr lang="fr-FR" sz="1200" smtClean="0">
                <a:latin typeface="Gill Sans" panose="020B0604020202020204"/>
              </a:rPr>
              <a:t> / 44</a:t>
            </a:r>
            <a:endParaRPr lang="fr-FR" sz="1200" dirty="0" smtClean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06394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2"/>
          <p:cNvSpPr txBox="1">
            <a:spLocks/>
          </p:cNvSpPr>
          <p:nvPr/>
        </p:nvSpPr>
        <p:spPr>
          <a:xfrm>
            <a:off x="304800" y="266514"/>
            <a:ext cx="8534400" cy="692337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spcBef>
                <a:spcPct val="20000"/>
              </a:spcBef>
            </a:pPr>
            <a:r>
              <a:rPr lang="fr-FR" b="1" cap="all" smtClean="0">
                <a:solidFill>
                  <a:srgbClr val="C2113A"/>
                </a:solidFill>
                <a:latin typeface="+mj-lt"/>
                <a:ea typeface="+mj-ea"/>
                <a:cs typeface="+mj-cs"/>
              </a:rPr>
              <a:t>CRÉER UN PROFIL LINKEDIN</a:t>
            </a:r>
            <a:endParaRPr lang="fr-FR" b="1" cap="all" dirty="0">
              <a:solidFill>
                <a:srgbClr val="C2113A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440" y="984945"/>
            <a:ext cx="8128000" cy="4262708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73724C03-4D2B-4AD9-AFF2-5343798A8D37}" type="slidenum">
              <a:rPr lang="fr-FR" sz="1200" smtClean="0">
                <a:latin typeface="Gill Sans" panose="020B0604020202020204"/>
              </a:rPr>
              <a:pPr algn="ctr"/>
              <a:t>16</a:t>
            </a:fld>
            <a:r>
              <a:rPr lang="fr-FR" sz="1200" smtClean="0">
                <a:latin typeface="Gill Sans" panose="020B0604020202020204"/>
              </a:rPr>
              <a:t> / 44</a:t>
            </a:r>
            <a:endParaRPr lang="fr-FR" sz="1200" dirty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53435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6514"/>
            <a:ext cx="8534400" cy="692337"/>
          </a:xfrm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fr-FR" sz="1800" b="1" cap="all" dirty="0" smtClean="0">
                <a:solidFill>
                  <a:srgbClr val="C2113A"/>
                </a:solidFill>
                <a:ea typeface="+mj-ea"/>
                <a:cs typeface="+mj-cs"/>
              </a:rPr>
              <a:t>CRÉER UN PROFIL LINKEDIN</a:t>
            </a:r>
            <a:endParaRPr lang="en-US" sz="1800" b="1" cap="all" dirty="0">
              <a:solidFill>
                <a:srgbClr val="C2113A"/>
              </a:solidFill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283677"/>
            <a:ext cx="8676249" cy="357135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2F855383-B58D-471E-A8A9-58CFD00F812A}" type="slidenum">
              <a:rPr lang="fr-FR" sz="1200" smtClean="0">
                <a:latin typeface="Gill Sans" panose="020B0604020202020204"/>
              </a:rPr>
              <a:pPr algn="ctr"/>
              <a:t>17</a:t>
            </a:fld>
            <a:r>
              <a:rPr lang="fr-FR" sz="1200" smtClean="0">
                <a:latin typeface="Gill Sans" panose="020B0604020202020204"/>
              </a:rPr>
              <a:t> / 44</a:t>
            </a:r>
            <a:endParaRPr lang="fr-FR" sz="1200" dirty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53435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6514"/>
            <a:ext cx="8534400" cy="692337"/>
          </a:xfrm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fr-FR" sz="1800" b="1" cap="all" smtClean="0">
                <a:solidFill>
                  <a:srgbClr val="C2113A"/>
                </a:solidFill>
                <a:ea typeface="+mj-ea"/>
                <a:cs typeface="+mj-cs"/>
              </a:rPr>
              <a:t>CRÉER UN PROFIL LINKEDIN</a:t>
            </a:r>
            <a:endParaRPr lang="en-US" sz="1800" b="1" cap="all" dirty="0">
              <a:solidFill>
                <a:srgbClr val="C2113A"/>
              </a:solidFill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" y="1370907"/>
            <a:ext cx="8280400" cy="3733397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E43C61D1-45FA-49BD-AD76-E2A2971A455E}" type="slidenum">
              <a:rPr lang="fr-FR" sz="1200" smtClean="0">
                <a:latin typeface="Gill Sans" panose="020B0604020202020204"/>
              </a:rPr>
              <a:pPr algn="ctr"/>
              <a:t>18</a:t>
            </a:fld>
            <a:r>
              <a:rPr lang="fr-FR" sz="1200" smtClean="0">
                <a:latin typeface="Gill Sans" panose="020B0604020202020204"/>
              </a:rPr>
              <a:t> / 44</a:t>
            </a:r>
            <a:endParaRPr lang="fr-FR" sz="1200" dirty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96106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6514"/>
            <a:ext cx="8534400" cy="692337"/>
          </a:xfrm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fr-FR" sz="1800" b="1" cap="all" smtClean="0">
                <a:solidFill>
                  <a:srgbClr val="C2113A"/>
                </a:solidFill>
                <a:ea typeface="+mj-ea"/>
                <a:cs typeface="+mj-cs"/>
              </a:rPr>
              <a:t>CRÉER UN PROFIL LINKEDIN</a:t>
            </a:r>
            <a:endParaRPr lang="en-US" sz="1800" b="1" cap="all" dirty="0">
              <a:solidFill>
                <a:srgbClr val="C2113A"/>
              </a:solidFill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" y="1283677"/>
            <a:ext cx="7985760" cy="3540973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E4576889-5724-44F5-B347-E341561914A7}" type="slidenum">
              <a:rPr lang="fr-FR" sz="1200" smtClean="0">
                <a:latin typeface="Gill Sans" panose="020B0604020202020204"/>
              </a:rPr>
              <a:pPr algn="ctr"/>
              <a:t>19</a:t>
            </a:fld>
            <a:r>
              <a:rPr lang="fr-FR" sz="1200" smtClean="0">
                <a:latin typeface="Gill Sans" panose="020B0604020202020204"/>
              </a:rPr>
              <a:t> / 44</a:t>
            </a:r>
            <a:endParaRPr lang="fr-FR" sz="1200" dirty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53435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5"/>
          <p:cNvSpPr txBox="1">
            <a:spLocks/>
          </p:cNvSpPr>
          <p:nvPr/>
        </p:nvSpPr>
        <p:spPr bwMode="auto">
          <a:xfrm>
            <a:off x="1846262" y="1309688"/>
            <a:ext cx="667797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en-US" sz="1600" dirty="0">
                <a:solidFill>
                  <a:srgbClr val="002A6C"/>
                </a:solidFill>
              </a:rPr>
              <a:t>COMPRENDRE L’IMPORTANCE D’AVOIR UN PROFIL LINKEDIN POUR AMÉLIORER SA VISIBILITÉ DANS LE MONDE DU TRAVAIL</a:t>
            </a:r>
            <a:endParaRPr lang="en-US" altLang="en-US" sz="1600" dirty="0">
              <a:solidFill>
                <a:srgbClr val="002A6C"/>
              </a:solidFill>
            </a:endParaRPr>
          </a:p>
        </p:txBody>
      </p:sp>
      <p:sp>
        <p:nvSpPr>
          <p:cNvPr id="6147" name="Titre 15"/>
          <p:cNvSpPr txBox="1">
            <a:spLocks/>
          </p:cNvSpPr>
          <p:nvPr/>
        </p:nvSpPr>
        <p:spPr bwMode="auto">
          <a:xfrm>
            <a:off x="1846263" y="2397530"/>
            <a:ext cx="61007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en-US" sz="1600" dirty="0">
                <a:solidFill>
                  <a:srgbClr val="002A6C"/>
                </a:solidFill>
              </a:rPr>
              <a:t>CRÉER OU AMELIORER SON COMPTE LINKEDIN</a:t>
            </a:r>
            <a:endParaRPr lang="en-US" altLang="en-US" sz="1600" dirty="0">
              <a:solidFill>
                <a:srgbClr val="002A6C"/>
              </a:solidFill>
            </a:endParaRPr>
          </a:p>
        </p:txBody>
      </p:sp>
      <p:sp>
        <p:nvSpPr>
          <p:cNvPr id="6148" name="Titre 15"/>
          <p:cNvSpPr txBox="1">
            <a:spLocks/>
          </p:cNvSpPr>
          <p:nvPr/>
        </p:nvSpPr>
        <p:spPr bwMode="auto">
          <a:xfrm>
            <a:off x="1846263" y="3387033"/>
            <a:ext cx="61007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en-US" sz="1600" dirty="0">
                <a:solidFill>
                  <a:srgbClr val="002A6C"/>
                </a:solidFill>
              </a:rPr>
              <a:t>DÉVELOPPER SON NETWORK</a:t>
            </a:r>
            <a:endParaRPr lang="en-US" altLang="en-US" sz="1600" dirty="0">
              <a:solidFill>
                <a:srgbClr val="002A6C"/>
              </a:solidFill>
            </a:endParaRPr>
          </a:p>
        </p:txBody>
      </p:sp>
      <p:sp>
        <p:nvSpPr>
          <p:cNvPr id="6149" name="Titre 15"/>
          <p:cNvSpPr txBox="1">
            <a:spLocks/>
          </p:cNvSpPr>
          <p:nvPr/>
        </p:nvSpPr>
        <p:spPr bwMode="auto">
          <a:xfrm>
            <a:off x="304800" y="266513"/>
            <a:ext cx="8534400" cy="69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en-US" b="1" smtClean="0">
                <a:solidFill>
                  <a:srgbClr val="C2113A"/>
                </a:solidFill>
              </a:rPr>
              <a:t>OBJECTIFS D’APPRENTISSAGE </a:t>
            </a:r>
            <a:endParaRPr lang="fr-FR" altLang="en-US" b="1">
              <a:solidFill>
                <a:srgbClr val="C2113A"/>
              </a:solidFill>
            </a:endParaRPr>
          </a:p>
        </p:txBody>
      </p:sp>
      <p:sp>
        <p:nvSpPr>
          <p:cNvPr id="6150" name="AutoShape 14" descr="List free icon"/>
          <p:cNvSpPr>
            <a:spLocks noChangeAspect="1" noChangeArrowheads="1"/>
          </p:cNvSpPr>
          <p:nvPr/>
        </p:nvSpPr>
        <p:spPr bwMode="auto">
          <a:xfrm>
            <a:off x="176213" y="-182563"/>
            <a:ext cx="1670050" cy="1670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615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50" y="1312863"/>
            <a:ext cx="547688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8" y="2330739"/>
            <a:ext cx="47942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3336232"/>
            <a:ext cx="47942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4" name="Diagram 23"/>
          <p:cNvGraphicFramePr/>
          <p:nvPr>
            <p:extLst>
              <p:ext uri="{D42A27DB-BD31-4B8C-83A1-F6EECF244321}">
                <p14:modId xmlns:p14="http://schemas.microsoft.com/office/powerpoint/2010/main" val="1443272606"/>
              </p:ext>
            </p:extLst>
          </p:nvPr>
        </p:nvGraphicFramePr>
        <p:xfrm>
          <a:off x="176213" y="3851564"/>
          <a:ext cx="8801531" cy="2262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E0B43209-25A9-49EE-AE68-49CA65E5A33D}" type="slidenum">
              <a:rPr lang="fr-FR" sz="1200" smtClean="0">
                <a:latin typeface="Gill Sans" panose="020B0604020202020204"/>
              </a:rPr>
              <a:pPr algn="ctr"/>
              <a:t>2</a:t>
            </a:fld>
            <a:r>
              <a:rPr lang="fr-FR" sz="1200" smtClean="0">
                <a:latin typeface="Gill Sans" panose="020B0604020202020204"/>
              </a:rPr>
              <a:t> / 44</a:t>
            </a:r>
            <a:endParaRPr lang="fr-FR" sz="1200" dirty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68051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6514"/>
            <a:ext cx="8534400" cy="692337"/>
          </a:xfrm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fr-FR" sz="1800" b="1" cap="all" dirty="0" smtClean="0">
                <a:solidFill>
                  <a:srgbClr val="C2113A"/>
                </a:solidFill>
                <a:ea typeface="+mj-ea"/>
                <a:cs typeface="+mj-cs"/>
              </a:rPr>
              <a:t>CRÉER UN PROFIL LINKEDIN</a:t>
            </a:r>
            <a:endParaRPr lang="en-US" sz="1800" b="1" cap="all" dirty="0">
              <a:solidFill>
                <a:srgbClr val="C2113A"/>
              </a:solidFill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920" y="1488106"/>
            <a:ext cx="7305040" cy="320533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CAC22D64-8D40-411B-BAB8-C4085B43EAD1}" type="slidenum">
              <a:rPr lang="fr-FR" sz="1200" smtClean="0">
                <a:latin typeface="Gill Sans" panose="020B0604020202020204"/>
              </a:rPr>
              <a:pPr algn="ctr"/>
              <a:t>20</a:t>
            </a:fld>
            <a:r>
              <a:rPr lang="fr-FR" sz="1200" smtClean="0">
                <a:latin typeface="Gill Sans" panose="020B0604020202020204"/>
              </a:rPr>
              <a:t> / 44</a:t>
            </a:r>
            <a:endParaRPr lang="fr-FR" sz="1200" dirty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70473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360" y="1283677"/>
            <a:ext cx="8036560" cy="398146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304800" y="266514"/>
            <a:ext cx="8534400" cy="69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MS PGothic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MS PGothic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MS PGothic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fr-FR" sz="1800" b="1" cap="all" smtClean="0">
                <a:solidFill>
                  <a:srgbClr val="C2113A"/>
                </a:solidFill>
                <a:ea typeface="+mj-ea"/>
                <a:cs typeface="+mj-cs"/>
              </a:rPr>
              <a:t>CRÉER UN PROFIL LINKEDIN</a:t>
            </a:r>
            <a:endParaRPr lang="en-US" sz="1800" b="1" cap="all" dirty="0">
              <a:solidFill>
                <a:srgbClr val="C2113A"/>
              </a:solidFill>
              <a:ea typeface="+mj-ea"/>
              <a:cs typeface="+mj-cs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A0A44D3E-0390-48B2-BFE2-4D25F29E961B}" type="slidenum">
              <a:rPr lang="fr-FR" sz="1200" smtClean="0">
                <a:latin typeface="Gill Sans" panose="020B0604020202020204"/>
              </a:rPr>
              <a:pPr algn="ctr"/>
              <a:t>21</a:t>
            </a:fld>
            <a:r>
              <a:rPr lang="fr-FR" sz="1200" smtClean="0">
                <a:latin typeface="Gill Sans" panose="020B0604020202020204"/>
              </a:rPr>
              <a:t> / 44</a:t>
            </a:r>
            <a:endParaRPr lang="fr-FR" sz="1200" dirty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54406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11"/>
          <a:stretch/>
        </p:blipFill>
        <p:spPr>
          <a:xfrm>
            <a:off x="522596" y="1283677"/>
            <a:ext cx="8077706" cy="387988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266514"/>
            <a:ext cx="8534400" cy="692337"/>
          </a:xfrm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fr-FR" sz="1800" b="1" cap="all" dirty="0" smtClean="0">
                <a:solidFill>
                  <a:srgbClr val="C2113A"/>
                </a:solidFill>
                <a:ea typeface="+mj-ea"/>
                <a:cs typeface="+mj-cs"/>
              </a:rPr>
              <a:t>CRÉER UN PROFIL LINKEDIN</a:t>
            </a:r>
            <a:endParaRPr lang="en-US" sz="1800" b="1" cap="all" dirty="0">
              <a:solidFill>
                <a:srgbClr val="C2113A"/>
              </a:solidFill>
              <a:ea typeface="+mj-ea"/>
              <a:cs typeface="+mj-cs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334138DE-DC5D-412F-8ECB-9274FEC5CB6F}" type="slidenum">
              <a:rPr lang="fr-FR" sz="1200" smtClean="0">
                <a:latin typeface="Gill Sans" panose="020B0604020202020204"/>
              </a:rPr>
              <a:pPr algn="ctr"/>
              <a:t>22</a:t>
            </a:fld>
            <a:r>
              <a:rPr lang="fr-FR" sz="1200" smtClean="0">
                <a:latin typeface="Gill Sans" panose="020B0604020202020204"/>
              </a:rPr>
              <a:t> / 44</a:t>
            </a:r>
            <a:endParaRPr lang="fr-FR" sz="1200" dirty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53435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760" y="1034494"/>
            <a:ext cx="6634480" cy="482649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266514"/>
            <a:ext cx="8534400" cy="692337"/>
          </a:xfrm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fr-FR" sz="1800" b="1" cap="all" dirty="0" smtClean="0">
                <a:solidFill>
                  <a:srgbClr val="C2113A"/>
                </a:solidFill>
                <a:ea typeface="+mj-ea"/>
                <a:cs typeface="+mj-cs"/>
              </a:rPr>
              <a:t>CRÉER UN PROFIL LINKEDIN</a:t>
            </a:r>
            <a:endParaRPr lang="en-US" sz="1800" b="1" cap="all" dirty="0">
              <a:solidFill>
                <a:srgbClr val="C2113A"/>
              </a:solidFill>
              <a:ea typeface="+mj-ea"/>
              <a:cs typeface="+mj-cs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0206DE9F-D60F-4DBA-B600-630576085797}" type="slidenum">
              <a:rPr lang="fr-FR" sz="1200" smtClean="0">
                <a:latin typeface="Gill Sans" panose="020B0604020202020204"/>
              </a:rPr>
              <a:pPr algn="ctr"/>
              <a:t>23</a:t>
            </a:fld>
            <a:r>
              <a:rPr lang="fr-FR" sz="1200" smtClean="0">
                <a:latin typeface="Gill Sans" panose="020B0604020202020204"/>
              </a:rPr>
              <a:t> / 44</a:t>
            </a:r>
            <a:endParaRPr lang="fr-FR" sz="1200" dirty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53435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120" y="990972"/>
            <a:ext cx="8128000" cy="4852726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266514"/>
            <a:ext cx="8534400" cy="692337"/>
          </a:xfrm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fr-FR" sz="1800" b="1" cap="all" dirty="0" smtClean="0">
                <a:solidFill>
                  <a:srgbClr val="C2113A"/>
                </a:solidFill>
                <a:ea typeface="+mj-ea"/>
                <a:cs typeface="+mj-cs"/>
              </a:rPr>
              <a:t>CRÉER UN PROFIL LINKEDIN</a:t>
            </a:r>
            <a:endParaRPr lang="en-US" sz="1800" b="1" cap="all" dirty="0">
              <a:solidFill>
                <a:srgbClr val="C2113A"/>
              </a:solidFill>
              <a:ea typeface="+mj-ea"/>
              <a:cs typeface="+mj-cs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8DBED59F-A20B-470E-9DEA-7E0822A7C6B0}" type="slidenum">
              <a:rPr lang="fr-FR" sz="1200" smtClean="0">
                <a:latin typeface="Gill Sans" panose="020B0604020202020204"/>
              </a:rPr>
              <a:pPr algn="ctr"/>
              <a:t>24</a:t>
            </a:fld>
            <a:r>
              <a:rPr lang="fr-FR" sz="1200" smtClean="0">
                <a:latin typeface="Gill Sans" panose="020B0604020202020204"/>
              </a:rPr>
              <a:t> / 44</a:t>
            </a:r>
            <a:endParaRPr lang="fr-FR" sz="1200" dirty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9862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809" y="1135713"/>
            <a:ext cx="6939280" cy="4518489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266514"/>
            <a:ext cx="8534400" cy="692337"/>
          </a:xfrm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fr-FR" sz="1800" b="1" cap="all" dirty="0" smtClean="0">
                <a:solidFill>
                  <a:srgbClr val="C2113A"/>
                </a:solidFill>
                <a:ea typeface="+mj-ea"/>
                <a:cs typeface="+mj-cs"/>
              </a:rPr>
              <a:t>CRÉER UN PROFIL LINKEDIN</a:t>
            </a:r>
            <a:endParaRPr lang="en-US" sz="1800" b="1" cap="all" dirty="0">
              <a:solidFill>
                <a:srgbClr val="C2113A"/>
              </a:solidFill>
              <a:ea typeface="+mj-ea"/>
              <a:cs typeface="+mj-cs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5BBA7C60-FA34-4697-AA86-3E3C37B487B3}" type="slidenum">
              <a:rPr lang="fr-FR" sz="1200" smtClean="0">
                <a:latin typeface="Gill Sans" panose="020B0604020202020204"/>
              </a:rPr>
              <a:pPr algn="ctr"/>
              <a:t>25</a:t>
            </a:fld>
            <a:r>
              <a:rPr lang="fr-FR" sz="1200" smtClean="0">
                <a:latin typeface="Gill Sans" panose="020B0604020202020204"/>
              </a:rPr>
              <a:t> / 44</a:t>
            </a:r>
            <a:endParaRPr lang="fr-FR" sz="1200" dirty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53435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9269" y="1046480"/>
            <a:ext cx="5415675" cy="4795519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266514"/>
            <a:ext cx="8534400" cy="692337"/>
          </a:xfrm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fr-FR" sz="1800" b="1" cap="all" dirty="0" smtClean="0">
                <a:solidFill>
                  <a:srgbClr val="C2113A"/>
                </a:solidFill>
                <a:ea typeface="+mj-ea"/>
                <a:cs typeface="+mj-cs"/>
              </a:rPr>
              <a:t>CRÉER UN PROFIL LINKEDIN</a:t>
            </a:r>
            <a:endParaRPr lang="en-US" sz="1800" b="1" cap="all" dirty="0">
              <a:solidFill>
                <a:srgbClr val="C2113A"/>
              </a:solidFill>
              <a:ea typeface="+mj-ea"/>
              <a:cs typeface="+mj-cs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9450B071-25AC-4A28-A509-8BE885E0A143}" type="slidenum">
              <a:rPr lang="fr-FR" sz="1200" smtClean="0">
                <a:latin typeface="Gill Sans" panose="020B0604020202020204"/>
              </a:rPr>
              <a:pPr algn="ctr"/>
              <a:t>26</a:t>
            </a:fld>
            <a:r>
              <a:rPr lang="fr-FR" sz="1200" smtClean="0">
                <a:latin typeface="Gill Sans" panose="020B0604020202020204"/>
              </a:rPr>
              <a:t> / 44</a:t>
            </a:r>
            <a:endParaRPr lang="fr-FR" sz="1200" dirty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64075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809" y="934678"/>
            <a:ext cx="7193280" cy="503262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266514"/>
            <a:ext cx="8534400" cy="692337"/>
          </a:xfrm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fr-FR" sz="1800" b="1" cap="all" dirty="0" smtClean="0">
                <a:solidFill>
                  <a:srgbClr val="C2113A"/>
                </a:solidFill>
                <a:ea typeface="+mj-ea"/>
                <a:cs typeface="+mj-cs"/>
              </a:rPr>
              <a:t>CRÉER UN PROFIL LINKEDIN</a:t>
            </a:r>
            <a:endParaRPr lang="en-US" sz="1800" b="1" cap="all" dirty="0">
              <a:solidFill>
                <a:srgbClr val="C2113A"/>
              </a:solidFill>
              <a:ea typeface="+mj-ea"/>
              <a:cs typeface="+mj-cs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F2DB8116-1F43-41C1-8E41-710AD7DC39AF}" type="slidenum">
              <a:rPr lang="fr-FR" sz="1200" smtClean="0">
                <a:latin typeface="Gill Sans" panose="020B0604020202020204"/>
              </a:rPr>
              <a:pPr algn="ctr"/>
              <a:t>27</a:t>
            </a:fld>
            <a:r>
              <a:rPr lang="fr-FR" sz="1200" smtClean="0">
                <a:latin typeface="Gill Sans" panose="020B0604020202020204"/>
              </a:rPr>
              <a:t> / 44</a:t>
            </a:r>
            <a:endParaRPr lang="fr-FR" sz="1200" dirty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90322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432" y="893778"/>
            <a:ext cx="4852488" cy="499902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266514"/>
            <a:ext cx="8534400" cy="692337"/>
          </a:xfrm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fr-FR" sz="1800" b="1" cap="all" dirty="0" smtClean="0">
                <a:solidFill>
                  <a:srgbClr val="C2113A"/>
                </a:solidFill>
                <a:ea typeface="+mj-ea"/>
                <a:cs typeface="+mj-cs"/>
              </a:rPr>
              <a:t>CRÉER UN PROFIL LINKEDIN</a:t>
            </a:r>
            <a:endParaRPr lang="en-US" sz="1800" b="1" cap="all" dirty="0">
              <a:solidFill>
                <a:srgbClr val="C2113A"/>
              </a:solidFill>
              <a:ea typeface="+mj-ea"/>
              <a:cs typeface="+mj-cs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916863E5-B213-484F-AABC-6D9F3C37CDD4}" type="slidenum">
              <a:rPr lang="fr-FR" sz="1200" smtClean="0">
                <a:latin typeface="Gill Sans" panose="020B0604020202020204"/>
              </a:rPr>
              <a:pPr algn="ctr"/>
              <a:t>28</a:t>
            </a:fld>
            <a:r>
              <a:rPr lang="fr-FR" sz="1200" smtClean="0">
                <a:latin typeface="Gill Sans" panose="020B0604020202020204"/>
              </a:rPr>
              <a:t> / 44</a:t>
            </a:r>
            <a:endParaRPr lang="fr-FR" sz="1200" dirty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61507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397" y="926341"/>
            <a:ext cx="6312103" cy="5007098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266514"/>
            <a:ext cx="8534400" cy="692337"/>
          </a:xfrm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fr-FR" sz="1800" b="1" cap="all" dirty="0" smtClean="0">
                <a:solidFill>
                  <a:srgbClr val="C2113A"/>
                </a:solidFill>
                <a:ea typeface="+mj-ea"/>
                <a:cs typeface="+mj-cs"/>
              </a:rPr>
              <a:t>CRÉER UN PROFIL LINKEDIN</a:t>
            </a:r>
            <a:endParaRPr lang="en-US" sz="1800" b="1" cap="all" dirty="0">
              <a:solidFill>
                <a:srgbClr val="C2113A"/>
              </a:solidFill>
              <a:ea typeface="+mj-ea"/>
              <a:cs typeface="+mj-cs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28463247-9583-4D99-B8CA-E6609602CE91}" type="slidenum">
              <a:rPr lang="fr-FR" sz="1200" smtClean="0">
                <a:latin typeface="Gill Sans" panose="020B0604020202020204"/>
              </a:rPr>
              <a:pPr algn="ctr"/>
              <a:t>29</a:t>
            </a:fld>
            <a:r>
              <a:rPr lang="fr-FR" sz="1200" smtClean="0">
                <a:latin typeface="Gill Sans" panose="020B0604020202020204"/>
              </a:rPr>
              <a:t> / 44</a:t>
            </a:r>
            <a:endParaRPr lang="fr-FR" sz="1200" dirty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06006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Image 2" descr="image_recherche_emplo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068388"/>
            <a:ext cx="3127375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79500" y="2951163"/>
            <a:ext cx="320357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US" altLang="en-US" sz="4000" dirty="0">
                <a:solidFill>
                  <a:srgbClr val="833E9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  <a:r>
              <a:rPr lang="en-US" altLang="fr-FR" sz="4000" dirty="0">
                <a:solidFill>
                  <a:srgbClr val="833E9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’</a:t>
            </a:r>
            <a:r>
              <a:rPr lang="en-US" altLang="en-US" sz="4000" dirty="0">
                <a:solidFill>
                  <a:srgbClr val="833E9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ENGAGER</a:t>
            </a:r>
          </a:p>
        </p:txBody>
      </p:sp>
      <p:sp>
        <p:nvSpPr>
          <p:cNvPr id="10244" name="Titre 15"/>
          <p:cNvSpPr txBox="1">
            <a:spLocks/>
          </p:cNvSpPr>
          <p:nvPr/>
        </p:nvSpPr>
        <p:spPr bwMode="auto">
          <a:xfrm>
            <a:off x="304800" y="266513"/>
            <a:ext cx="8534400" cy="69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en-US" b="1" smtClean="0">
                <a:solidFill>
                  <a:srgbClr val="C2113A"/>
                </a:solidFill>
              </a:rPr>
              <a:t>RÈGLES DE FONCTIONNEMENT PENDANT L’ATELIER</a:t>
            </a:r>
            <a:endParaRPr lang="fr-FR" altLang="en-US" b="1" dirty="0">
              <a:solidFill>
                <a:srgbClr val="C2113A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F7125946-EFC3-4F78-A79C-188C4906E4D3}" type="slidenum">
              <a:rPr lang="fr-FR" sz="1200" smtClean="0">
                <a:latin typeface="Gill Sans" panose="020B0604020202020204"/>
              </a:rPr>
              <a:pPr algn="ctr"/>
              <a:t>3</a:t>
            </a:fld>
            <a:r>
              <a:rPr lang="fr-FR" sz="1200" smtClean="0">
                <a:latin typeface="Gill Sans" panose="020B0604020202020204"/>
              </a:rPr>
              <a:t> / 44</a:t>
            </a:r>
            <a:endParaRPr lang="fr-FR" sz="1200" dirty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02933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320" y="1126492"/>
            <a:ext cx="6847840" cy="4329569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266514"/>
            <a:ext cx="8534400" cy="692337"/>
          </a:xfrm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fr-FR" sz="1800" b="1" cap="all" dirty="0" smtClean="0">
                <a:solidFill>
                  <a:srgbClr val="C2113A"/>
                </a:solidFill>
                <a:ea typeface="+mj-ea"/>
                <a:cs typeface="+mj-cs"/>
              </a:rPr>
              <a:t>CRÉER UN PROFIL LINKEDIN</a:t>
            </a:r>
            <a:endParaRPr lang="en-US" sz="1800" b="1" cap="all" dirty="0">
              <a:solidFill>
                <a:srgbClr val="C2113A"/>
              </a:solidFill>
              <a:ea typeface="+mj-ea"/>
              <a:cs typeface="+mj-cs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88666311-D67E-4175-A9E3-DEA118217002}" type="slidenum">
              <a:rPr lang="fr-FR" sz="1200" smtClean="0">
                <a:latin typeface="Gill Sans" panose="020B0604020202020204"/>
              </a:rPr>
              <a:pPr algn="ctr"/>
              <a:t>30</a:t>
            </a:fld>
            <a:r>
              <a:rPr lang="fr-FR" sz="1200" smtClean="0">
                <a:latin typeface="Gill Sans" panose="020B0604020202020204"/>
              </a:rPr>
              <a:t> / 44</a:t>
            </a:r>
            <a:endParaRPr lang="fr-FR" sz="1200" dirty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75399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126100"/>
            <a:ext cx="6339840" cy="454221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266514"/>
            <a:ext cx="8534400" cy="692337"/>
          </a:xfrm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fr-FR" sz="1800" b="1" cap="all" dirty="0" smtClean="0">
                <a:solidFill>
                  <a:srgbClr val="C2113A"/>
                </a:solidFill>
                <a:ea typeface="+mj-ea"/>
                <a:cs typeface="+mj-cs"/>
              </a:rPr>
              <a:t>CRÉER UN PROFIL LINKEDIN</a:t>
            </a:r>
            <a:endParaRPr lang="en-US" sz="1800" b="1" cap="all" dirty="0">
              <a:solidFill>
                <a:srgbClr val="C2113A"/>
              </a:solidFill>
              <a:ea typeface="+mj-ea"/>
              <a:cs typeface="+mj-cs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F4FB0896-47AA-41CD-B3DB-A58436B3B584}" type="slidenum">
              <a:rPr lang="fr-FR" sz="1200" smtClean="0">
                <a:latin typeface="Gill Sans" panose="020B0604020202020204"/>
              </a:rPr>
              <a:pPr algn="ctr"/>
              <a:t>31</a:t>
            </a:fld>
            <a:r>
              <a:rPr lang="fr-FR" sz="1200" smtClean="0">
                <a:latin typeface="Gill Sans" panose="020B0604020202020204"/>
              </a:rPr>
              <a:t> / 44</a:t>
            </a:r>
            <a:endParaRPr lang="fr-FR" sz="1200" dirty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22978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2027" y="967828"/>
            <a:ext cx="5209174" cy="491481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266514"/>
            <a:ext cx="8534400" cy="692337"/>
          </a:xfrm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fr-FR" sz="1800" b="1" cap="all" dirty="0" smtClean="0">
                <a:solidFill>
                  <a:srgbClr val="C2113A"/>
                </a:solidFill>
                <a:ea typeface="+mj-ea"/>
                <a:cs typeface="+mj-cs"/>
              </a:rPr>
              <a:t>CRÉER UN PROFIL LINKEDIN</a:t>
            </a:r>
            <a:endParaRPr lang="en-US" sz="1800" b="1" cap="all" dirty="0">
              <a:solidFill>
                <a:srgbClr val="C2113A"/>
              </a:solidFill>
              <a:ea typeface="+mj-ea"/>
              <a:cs typeface="+mj-cs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9FA581A0-731B-45F9-A6B8-3DAAE5FFB214}" type="slidenum">
              <a:rPr lang="fr-FR" sz="1200" smtClean="0">
                <a:latin typeface="Gill Sans" panose="020B0604020202020204"/>
              </a:rPr>
              <a:pPr algn="ctr"/>
              <a:t>32</a:t>
            </a:fld>
            <a:r>
              <a:rPr lang="fr-FR" sz="1200" smtClean="0">
                <a:latin typeface="Gill Sans" panose="020B0604020202020204"/>
              </a:rPr>
              <a:t> / 44</a:t>
            </a:r>
            <a:endParaRPr lang="fr-FR" sz="1200" dirty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3035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5"/>
          <p:cNvSpPr txBox="1">
            <a:spLocks/>
          </p:cNvSpPr>
          <p:nvPr/>
        </p:nvSpPr>
        <p:spPr>
          <a:xfrm>
            <a:off x="457200" y="3696653"/>
            <a:ext cx="7340600" cy="64928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defRPr/>
            </a:pPr>
            <a:r>
              <a:rPr lang="fr-FR" dirty="0"/>
              <a:t>IV. </a:t>
            </a:r>
            <a:r>
              <a:rPr lang="fr-FR" dirty="0" smtClean="0"/>
              <a:t>	LES </a:t>
            </a:r>
            <a:r>
              <a:rPr lang="fr-FR" dirty="0"/>
              <a:t>BONNES PRATIQUES SUR LINKEDIN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000500" y="6286500"/>
            <a:ext cx="1270000" cy="2794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algn="ctr"/>
            <a:fld id="{8E60C2F7-9296-4376-9A29-7CA21EB11B4D}" type="slidenum">
              <a:rPr lang="fr-FR" sz="1200" smtClean="0">
                <a:latin typeface="Gill Sans" panose="020B0604020202020204"/>
              </a:rPr>
              <a:pPr algn="ctr"/>
              <a:t>33</a:t>
            </a:fld>
            <a:r>
              <a:rPr lang="fr-FR" sz="1200" smtClean="0">
                <a:latin typeface="Gill Sans" panose="020B0604020202020204"/>
              </a:rPr>
              <a:t> / 44</a:t>
            </a:r>
            <a:endParaRPr lang="fr-FR" sz="1200" dirty="0" smtClean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66424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6513"/>
            <a:ext cx="8534400" cy="692337"/>
          </a:xfrm>
        </p:spPr>
        <p:txBody>
          <a:bodyPr/>
          <a:lstStyle/>
          <a:p>
            <a:pPr algn="l"/>
            <a:r>
              <a:rPr lang="en-US" sz="1800" b="1" cap="all" smtClean="0">
                <a:solidFill>
                  <a:srgbClr val="C2113A"/>
                </a:solidFill>
                <a:ea typeface="+mj-ea"/>
                <a:cs typeface="+mj-cs"/>
              </a:rPr>
              <a:t>SE CONNECTER</a:t>
            </a:r>
            <a:endParaRPr lang="en-US" sz="1800" b="1" cap="all" dirty="0">
              <a:solidFill>
                <a:srgbClr val="C2113A"/>
              </a:solidFill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9841" y="977506"/>
            <a:ext cx="3962399" cy="4899101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309B0388-4AFD-42EA-8A06-018D7499334A}" type="slidenum">
              <a:rPr lang="fr-FR" sz="1200" smtClean="0">
                <a:latin typeface="Gill Sans" panose="020B0604020202020204"/>
              </a:rPr>
              <a:pPr algn="ctr"/>
              <a:t>34</a:t>
            </a:fld>
            <a:r>
              <a:rPr lang="fr-FR" sz="1200" smtClean="0">
                <a:latin typeface="Gill Sans" panose="020B0604020202020204"/>
              </a:rPr>
              <a:t> / 44</a:t>
            </a:r>
            <a:endParaRPr lang="fr-FR" sz="1200" dirty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8511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6514"/>
            <a:ext cx="8534400" cy="692337"/>
          </a:xfrm>
        </p:spPr>
        <p:txBody>
          <a:bodyPr/>
          <a:lstStyle/>
          <a:p>
            <a:pPr algn="l"/>
            <a:r>
              <a:rPr lang="fr-FR" sz="1800" b="1" cap="all" smtClean="0">
                <a:solidFill>
                  <a:srgbClr val="C2113A"/>
                </a:solidFill>
                <a:ea typeface="+mj-ea"/>
                <a:cs typeface="+mj-cs"/>
              </a:rPr>
              <a:t>ENVOYEZ DES INVITATIONS PROFESSIONELLES</a:t>
            </a:r>
            <a:endParaRPr lang="fr-FR" sz="1800" b="1" cap="all" dirty="0">
              <a:solidFill>
                <a:srgbClr val="C2113A"/>
              </a:solidFill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862" y="1062037"/>
            <a:ext cx="7534275" cy="473392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E12D92DE-59AE-46CC-A0FE-8740B85F35AA}" type="slidenum">
              <a:rPr lang="fr-FR" sz="1200" smtClean="0">
                <a:latin typeface="Gill Sans" panose="020B0604020202020204"/>
              </a:rPr>
              <a:pPr algn="ctr"/>
              <a:t>35</a:t>
            </a:fld>
            <a:r>
              <a:rPr lang="fr-FR" sz="1200" smtClean="0">
                <a:latin typeface="Gill Sans" panose="020B0604020202020204"/>
              </a:rPr>
              <a:t> / 44</a:t>
            </a:r>
            <a:endParaRPr lang="fr-FR" sz="1200" dirty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02786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200" y="1092200"/>
            <a:ext cx="7940309" cy="4442865"/>
          </a:xfrm>
          <a:prstGeom prst="rect">
            <a:avLst/>
          </a:prstGeom>
        </p:spPr>
      </p:pic>
      <p:sp>
        <p:nvSpPr>
          <p:cNvPr id="6" name="Espace réservé du texte 2"/>
          <p:cNvSpPr txBox="1">
            <a:spLocks/>
          </p:cNvSpPr>
          <p:nvPr/>
        </p:nvSpPr>
        <p:spPr bwMode="auto">
          <a:xfrm>
            <a:off x="304800" y="266514"/>
            <a:ext cx="8534400" cy="69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lang="fr-FR" sz="1800" kern="1200" cap="all" dirty="0">
                <a:solidFill>
                  <a:srgbClr val="833E90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mtClean="0">
                <a:solidFill>
                  <a:srgbClr val="C2113A"/>
                </a:solidFill>
              </a:rPr>
              <a:t>REJOIGNEZ DES GROUPES</a:t>
            </a:r>
            <a:endParaRPr lang="en-US" b="1" dirty="0">
              <a:solidFill>
                <a:srgbClr val="C2113A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1DC62E80-2CA9-4F2E-947A-8CDE43FA0C30}" type="slidenum">
              <a:rPr lang="fr-FR" sz="1200" smtClean="0">
                <a:latin typeface="Gill Sans" panose="020B0604020202020204"/>
              </a:rPr>
              <a:pPr algn="ctr"/>
              <a:t>36</a:t>
            </a:fld>
            <a:r>
              <a:rPr lang="fr-FR" sz="1200" smtClean="0">
                <a:latin typeface="Gill Sans" panose="020B0604020202020204"/>
              </a:rPr>
              <a:t> / 44</a:t>
            </a:r>
            <a:endParaRPr lang="fr-FR" sz="1200" dirty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81438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304800" y="266514"/>
            <a:ext cx="8534400" cy="692337"/>
          </a:xfrm>
        </p:spPr>
        <p:txBody>
          <a:bodyPr>
            <a:normAutofit/>
          </a:bodyPr>
          <a:lstStyle/>
          <a:p>
            <a:r>
              <a:rPr lang="fr-FR" b="1" smtClean="0">
                <a:solidFill>
                  <a:srgbClr val="C2113A"/>
                </a:solidFill>
              </a:rPr>
              <a:t>SUIVEZ LES ENTREPRISES QUI VOUS INTÉRESSENT</a:t>
            </a:r>
            <a:endParaRPr lang="fr-FR" b="1" dirty="0">
              <a:solidFill>
                <a:srgbClr val="C2113A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" y="733946"/>
            <a:ext cx="7366000" cy="4989092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580B77E5-2A77-4CF2-9E62-DC6B7899AD80}" type="slidenum">
              <a:rPr lang="fr-FR" sz="1200" smtClean="0">
                <a:latin typeface="Gill Sans" panose="020B0604020202020204"/>
              </a:rPr>
              <a:pPr algn="ctr"/>
              <a:t>37</a:t>
            </a:fld>
            <a:r>
              <a:rPr lang="fr-FR" sz="1200" smtClean="0">
                <a:latin typeface="Gill Sans" panose="020B0604020202020204"/>
              </a:rPr>
              <a:t> / 44</a:t>
            </a:r>
            <a:endParaRPr lang="fr-FR" sz="1200" dirty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1932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304800" y="266514"/>
            <a:ext cx="8534400" cy="692337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C2113A"/>
                </a:solidFill>
              </a:rPr>
              <a:t>CHERCHEZ DES OFFRES D’EMPLOI</a:t>
            </a:r>
            <a:endParaRPr lang="fr-FR" b="1" dirty="0">
              <a:solidFill>
                <a:srgbClr val="C2113A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183" y="721360"/>
            <a:ext cx="6598925" cy="514096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65F20314-D2FD-43C3-BF28-3C90B04E9721}" type="slidenum">
              <a:rPr lang="fr-FR" sz="1200" smtClean="0">
                <a:latin typeface="Gill Sans" panose="020B0604020202020204"/>
              </a:rPr>
              <a:pPr algn="ctr"/>
              <a:t>38</a:t>
            </a:fld>
            <a:r>
              <a:rPr lang="fr-FR" sz="1200" smtClean="0">
                <a:latin typeface="Gill Sans" panose="020B0604020202020204"/>
              </a:rPr>
              <a:t> / 44</a:t>
            </a:r>
            <a:endParaRPr lang="fr-FR" sz="1200" dirty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24709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304800" y="266514"/>
            <a:ext cx="8534400" cy="692337"/>
          </a:xfrm>
        </p:spPr>
        <p:txBody>
          <a:bodyPr>
            <a:normAutofit/>
          </a:bodyPr>
          <a:lstStyle/>
          <a:p>
            <a:r>
              <a:rPr lang="fr-FR" b="1" smtClean="0">
                <a:solidFill>
                  <a:srgbClr val="C2113A"/>
                </a:solidFill>
              </a:rPr>
              <a:t>CREEZ DES ALERTES AVEC LES MOTS CLES QUI VOUS INTERESSENT</a:t>
            </a:r>
            <a:endParaRPr lang="fr-FR" b="1" dirty="0">
              <a:solidFill>
                <a:srgbClr val="C2113A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815" y="751839"/>
            <a:ext cx="4121201" cy="47682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4428" y="2205678"/>
            <a:ext cx="4037012" cy="186053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22FEA5FE-C0DD-4F45-9B82-7F40DA6FD6A2}" type="slidenum">
              <a:rPr lang="fr-FR" sz="1200" smtClean="0">
                <a:latin typeface="Gill Sans" panose="020B0604020202020204"/>
              </a:rPr>
              <a:pPr algn="ctr"/>
              <a:t>39</a:t>
            </a:fld>
            <a:r>
              <a:rPr lang="fr-FR" sz="1200" smtClean="0">
                <a:latin typeface="Gill Sans" panose="020B0604020202020204"/>
              </a:rPr>
              <a:t> / 44</a:t>
            </a:r>
            <a:endParaRPr lang="fr-FR" sz="1200" dirty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20500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Image 1" descr="resizepicture.php respec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503238"/>
            <a:ext cx="8128000" cy="542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itre 15"/>
          <p:cNvSpPr txBox="1">
            <a:spLocks/>
          </p:cNvSpPr>
          <p:nvPr/>
        </p:nvSpPr>
        <p:spPr bwMode="auto">
          <a:xfrm>
            <a:off x="304800" y="266513"/>
            <a:ext cx="8534400" cy="69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en-US" b="1" smtClean="0">
                <a:solidFill>
                  <a:srgbClr val="C2113A"/>
                </a:solidFill>
              </a:rPr>
              <a:t>RÈGLES DE FONCTIONNEMENT PENDANT L’ATELIER</a:t>
            </a:r>
            <a:endParaRPr lang="fr-FR" altLang="en-US" b="1" dirty="0">
              <a:solidFill>
                <a:srgbClr val="C2113A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2E424A5B-D47B-404E-94F3-481AC6EFD710}" type="slidenum">
              <a:rPr lang="fr-FR" sz="1200" smtClean="0">
                <a:latin typeface="Gill Sans" panose="020B0604020202020204"/>
              </a:rPr>
              <a:pPr algn="ctr"/>
              <a:t>4</a:t>
            </a:fld>
            <a:r>
              <a:rPr lang="fr-FR" sz="1200" smtClean="0">
                <a:latin typeface="Gill Sans" panose="020B0604020202020204"/>
              </a:rPr>
              <a:t> / 44</a:t>
            </a:r>
            <a:endParaRPr lang="fr-FR" sz="1200" dirty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81710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304800" y="266514"/>
            <a:ext cx="8534400" cy="692337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C2113A"/>
                </a:solidFill>
              </a:rPr>
              <a:t>RECOMMANDEZ ET/OU SOLLICITEZ DES RECOMMANDATIONS DE VOS CONTACTS</a:t>
            </a:r>
            <a:endParaRPr lang="fr-FR" b="1" dirty="0">
              <a:solidFill>
                <a:srgbClr val="C2113A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0275" y="1371600"/>
            <a:ext cx="4743450" cy="41148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3CD40A1C-E19F-425E-A829-73DA3B5A8277}" type="slidenum">
              <a:rPr lang="fr-FR" sz="1200" smtClean="0">
                <a:latin typeface="Gill Sans" panose="020B0604020202020204"/>
              </a:rPr>
              <a:pPr algn="ctr"/>
              <a:t>40</a:t>
            </a:fld>
            <a:r>
              <a:rPr lang="fr-FR" sz="1200" smtClean="0">
                <a:latin typeface="Gill Sans" panose="020B0604020202020204"/>
              </a:rPr>
              <a:t> / 44</a:t>
            </a:r>
            <a:endParaRPr lang="fr-FR" sz="1200" dirty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61728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304800" y="266514"/>
            <a:ext cx="8534400" cy="692337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C2113A"/>
                </a:solidFill>
              </a:rPr>
              <a:t>AUGMENTER SA VISIBILITÉ : DEVENEZ DIGNE D’INTÉRÊT </a:t>
            </a:r>
            <a:endParaRPr lang="fr-FR" b="1" dirty="0">
              <a:solidFill>
                <a:srgbClr val="C2113A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267" y="3332480"/>
            <a:ext cx="4168132" cy="2776219"/>
          </a:xfrm>
          <a:prstGeom prst="rect">
            <a:avLst/>
          </a:prstGeom>
        </p:spPr>
      </p:pic>
      <p:sp>
        <p:nvSpPr>
          <p:cNvPr id="4" name="Espace réservé du contenu 1"/>
          <p:cNvSpPr>
            <a:spLocks noGrp="1"/>
          </p:cNvSpPr>
          <p:nvPr>
            <p:ph sz="quarter" idx="10"/>
          </p:nvPr>
        </p:nvSpPr>
        <p:spPr>
          <a:xfrm>
            <a:off x="368300" y="822960"/>
            <a:ext cx="7189832" cy="3159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Montrez de l’intérêt aux autres (aimez, commentez et partagez</a:t>
            </a:r>
            <a:r>
              <a:rPr lang="fr-FR" dirty="0" smtClean="0"/>
              <a:t>) :</a:t>
            </a:r>
            <a:endParaRPr lang="fr-FR" dirty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fr-FR" dirty="0"/>
              <a:t>Echangez sur des conversations de groupes.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fr-FR" dirty="0"/>
              <a:t>Valorisez vos contacts partageant des opportunités/offres intéressantes avec eux.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Principe de la dette sociale, si vous donnez, on aura envie de vous donner aussi, que ce soit de l’expertise, de la confiance ou des opportunités à faire fructifier ensemble.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20E1BE4D-A3F7-41CE-BD09-59622CB25414}" type="slidenum">
              <a:rPr lang="fr-FR" sz="1200" smtClean="0">
                <a:latin typeface="Gill Sans" panose="020B0604020202020204"/>
              </a:rPr>
              <a:pPr algn="ctr"/>
              <a:t>41</a:t>
            </a:fld>
            <a:r>
              <a:rPr lang="fr-FR" sz="1200" smtClean="0">
                <a:latin typeface="Gill Sans" panose="020B0604020202020204"/>
              </a:rPr>
              <a:t> / 44</a:t>
            </a:r>
            <a:endParaRPr lang="fr-FR" sz="1200" dirty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65465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304800" y="266514"/>
            <a:ext cx="8534400" cy="692337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C2113A"/>
                </a:solidFill>
              </a:rPr>
              <a:t>AUGMENTER SA VISIBILITÉ : PARTAGE DE CONTENU</a:t>
            </a:r>
            <a:endParaRPr lang="fr-FR" b="1" dirty="0">
              <a:solidFill>
                <a:srgbClr val="C2113A"/>
              </a:solidFill>
            </a:endParaRPr>
          </a:p>
        </p:txBody>
      </p:sp>
      <p:sp>
        <p:nvSpPr>
          <p:cNvPr id="4" name="Espace réservé du contenu 1"/>
          <p:cNvSpPr>
            <a:spLocks noGrp="1"/>
          </p:cNvSpPr>
          <p:nvPr>
            <p:ph sz="quarter" idx="10"/>
          </p:nvPr>
        </p:nvSpPr>
        <p:spPr>
          <a:xfrm>
            <a:off x="368300" y="944880"/>
            <a:ext cx="7952740" cy="2550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LinkedIn propose des contenus intéressants et professionnels à lire et à partager pour augmenter sa visibilité </a:t>
            </a:r>
            <a:r>
              <a:rPr lang="fr-FR" dirty="0" smtClean="0"/>
              <a:t>:</a:t>
            </a:r>
            <a:endParaRPr lang="fr-FR" dirty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fr-FR" dirty="0"/>
              <a:t>Savoir plus sur le domaine qui vous intéresse (articles et autres)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fr-FR" dirty="0"/>
              <a:t>Avoir accès à différentes présentations avec les contenus qui vous intéressent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fr-FR" dirty="0"/>
              <a:t>Profiter de cours en ligne sur les thématiques qui vous intéressent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0" y="3058976"/>
            <a:ext cx="4831080" cy="289002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2CDA061E-B938-4D16-90D7-3654B506F5B3}" type="slidenum">
              <a:rPr lang="fr-FR" sz="1200" smtClean="0">
                <a:latin typeface="Gill Sans" panose="020B0604020202020204"/>
              </a:rPr>
              <a:pPr algn="ctr"/>
              <a:t>42</a:t>
            </a:fld>
            <a:r>
              <a:rPr lang="fr-FR" sz="1200" smtClean="0">
                <a:latin typeface="Gill Sans" panose="020B0604020202020204"/>
              </a:rPr>
              <a:t> / 44</a:t>
            </a:r>
            <a:endParaRPr lang="fr-FR" sz="1200" dirty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5058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0"/>
          </p:nvPr>
        </p:nvSpPr>
        <p:spPr bwMode="auto">
          <a:xfrm>
            <a:off x="304225" y="958850"/>
            <a:ext cx="8534400" cy="4673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FFFF"/>
                </a:solidFill>
              </a14:hiddenLine>
            </a:ext>
          </a:extLst>
        </p:spPr>
        <p:txBody>
          <a:bodyPr lIns="0" tIns="0" rIns="0" bIns="0">
            <a:normAutofit/>
          </a:bodyPr>
          <a:lstStyle/>
          <a:p>
            <a:pPr algn="just" eaLnBrk="0" hangingPunct="0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  <a:buSzPct val="115000"/>
              <a:buFont typeface="+mj-lt"/>
              <a:buAutoNum type="arabicPeriod"/>
            </a:pP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  <a:latin typeface="Gill Sans" panose="020B0604020202020204" charset="0"/>
              </a:rPr>
              <a:t>Personnalisez </a:t>
            </a:r>
            <a:r>
              <a:rPr lang="fr-FR" sz="2000" dirty="0">
                <a:solidFill>
                  <a:schemeClr val="accent1">
                    <a:lumMod val="50000"/>
                  </a:schemeClr>
                </a:solidFill>
                <a:latin typeface="Gill Sans" panose="020B0604020202020204" charset="0"/>
              </a:rPr>
              <a:t>et complétez au maximum votre </a:t>
            </a: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  <a:latin typeface="Gill Sans" panose="020B0604020202020204" charset="0"/>
              </a:rPr>
              <a:t>profil</a:t>
            </a:r>
            <a:endParaRPr lang="fr-FR" sz="2000" dirty="0">
              <a:solidFill>
                <a:schemeClr val="accent1">
                  <a:lumMod val="50000"/>
                </a:schemeClr>
              </a:solidFill>
              <a:latin typeface="Gill Sans" panose="020B0604020202020204" charset="0"/>
            </a:endParaRPr>
          </a:p>
          <a:p>
            <a:pPr algn="just" eaLnBrk="0" hangingPunct="0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  <a:buSzPct val="115000"/>
              <a:buFont typeface="+mj-lt"/>
              <a:buAutoNum type="arabicPeriod"/>
            </a:pPr>
            <a:r>
              <a:rPr lang="fr-FR" sz="2000" dirty="0">
                <a:solidFill>
                  <a:schemeClr val="accent1">
                    <a:lumMod val="50000"/>
                  </a:schemeClr>
                </a:solidFill>
                <a:latin typeface="Gill Sans" panose="020B0604020202020204" charset="0"/>
              </a:rPr>
              <a:t>Elargissez votre réseau de contacts </a:t>
            </a: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  <a:latin typeface="Gill Sans" panose="020B0604020202020204" charset="0"/>
              </a:rPr>
              <a:t>(</a:t>
            </a:r>
            <a:r>
              <a:rPr lang="fr-FR" sz="2000" dirty="0" err="1" smtClean="0">
                <a:solidFill>
                  <a:schemeClr val="accent1">
                    <a:lumMod val="50000"/>
                  </a:schemeClr>
                </a:solidFill>
                <a:latin typeface="Gill Sans" panose="020B0604020202020204" charset="0"/>
              </a:rPr>
              <a:t>Alumni</a:t>
            </a:r>
            <a:r>
              <a:rPr lang="fr-FR" sz="2000" dirty="0">
                <a:solidFill>
                  <a:schemeClr val="accent1">
                    <a:lumMod val="50000"/>
                  </a:schemeClr>
                </a:solidFill>
                <a:latin typeface="Gill Sans" panose="020B0604020202020204" charset="0"/>
              </a:rPr>
              <a:t>, DRH, même </a:t>
            </a: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  <a:latin typeface="Gill Sans" panose="020B0604020202020204" charset="0"/>
              </a:rPr>
              <a:t>branche, …)</a:t>
            </a:r>
            <a:endParaRPr lang="fr-FR" sz="2000" dirty="0">
              <a:solidFill>
                <a:schemeClr val="accent1">
                  <a:lumMod val="50000"/>
                </a:schemeClr>
              </a:solidFill>
              <a:latin typeface="Gill Sans" panose="020B0604020202020204" charset="0"/>
            </a:endParaRPr>
          </a:p>
          <a:p>
            <a:pPr algn="just" eaLnBrk="0" hangingPunct="0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  <a:buSzPct val="115000"/>
              <a:buFont typeface="+mj-lt"/>
              <a:buAutoNum type="arabicPeriod"/>
            </a:pPr>
            <a:r>
              <a:rPr lang="fr-FR" sz="2000" dirty="0">
                <a:solidFill>
                  <a:schemeClr val="accent1">
                    <a:lumMod val="50000"/>
                  </a:schemeClr>
                </a:solidFill>
                <a:latin typeface="Gill Sans" panose="020B0604020202020204" charset="0"/>
              </a:rPr>
              <a:t>Soyez membre et interagissez dans </a:t>
            </a: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  <a:latin typeface="Gill Sans" panose="020B0604020202020204" charset="0"/>
              </a:rPr>
              <a:t>des </a:t>
            </a:r>
            <a:r>
              <a:rPr lang="fr-FR" sz="2000" dirty="0">
                <a:solidFill>
                  <a:schemeClr val="accent1">
                    <a:lumMod val="50000"/>
                  </a:schemeClr>
                </a:solidFill>
                <a:latin typeface="Gill Sans" panose="020B0604020202020204" charset="0"/>
              </a:rPr>
              <a:t>groupes qui vous </a:t>
            </a: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  <a:latin typeface="Gill Sans" panose="020B0604020202020204" charset="0"/>
              </a:rPr>
              <a:t>intéressent</a:t>
            </a:r>
            <a:endParaRPr lang="fr-FR" sz="2000" dirty="0">
              <a:solidFill>
                <a:schemeClr val="accent1">
                  <a:lumMod val="50000"/>
                </a:schemeClr>
              </a:solidFill>
              <a:latin typeface="Gill Sans" panose="020B0604020202020204" charset="0"/>
            </a:endParaRPr>
          </a:p>
          <a:p>
            <a:pPr algn="just" eaLnBrk="0" hangingPunct="0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  <a:buSzPct val="115000"/>
              <a:buFont typeface="+mj-lt"/>
              <a:buAutoNum type="arabicPeriod"/>
            </a:pPr>
            <a:r>
              <a:rPr lang="fr-FR" sz="2000" dirty="0">
                <a:solidFill>
                  <a:schemeClr val="accent1">
                    <a:lumMod val="50000"/>
                  </a:schemeClr>
                </a:solidFill>
                <a:latin typeface="Gill Sans" panose="020B0604020202020204" charset="0"/>
              </a:rPr>
              <a:t>Suivez de </a:t>
            </a: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  <a:latin typeface="Gill Sans" panose="020B0604020202020204" charset="0"/>
              </a:rPr>
              <a:t>près </a:t>
            </a:r>
            <a:r>
              <a:rPr lang="fr-FR" sz="2000" dirty="0">
                <a:solidFill>
                  <a:schemeClr val="accent1">
                    <a:lumMod val="50000"/>
                  </a:schemeClr>
                </a:solidFill>
                <a:latin typeface="Gill Sans" panose="020B0604020202020204" charset="0"/>
              </a:rPr>
              <a:t>les entreprises qui vous </a:t>
            </a: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  <a:latin typeface="Gill Sans" panose="020B0604020202020204" charset="0"/>
              </a:rPr>
              <a:t>intéressent</a:t>
            </a:r>
            <a:endParaRPr lang="fr-FR" sz="2000" dirty="0">
              <a:solidFill>
                <a:schemeClr val="accent1">
                  <a:lumMod val="50000"/>
                </a:schemeClr>
              </a:solidFill>
              <a:latin typeface="Gill Sans" panose="020B0604020202020204" charset="0"/>
            </a:endParaRPr>
          </a:p>
          <a:p>
            <a:pPr algn="just" eaLnBrk="0" hangingPunct="0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  <a:buSzPct val="115000"/>
              <a:buFont typeface="+mj-lt"/>
              <a:buAutoNum type="arabicPeriod"/>
            </a:pP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  <a:latin typeface="Gill Sans" panose="020B0604020202020204" charset="0"/>
              </a:rPr>
              <a:t>Restez </a:t>
            </a:r>
            <a:r>
              <a:rPr lang="fr-FR" sz="2000" dirty="0">
                <a:solidFill>
                  <a:schemeClr val="accent1">
                    <a:lumMod val="50000"/>
                  </a:schemeClr>
                </a:solidFill>
                <a:latin typeface="Gill Sans" panose="020B0604020202020204" charset="0"/>
              </a:rPr>
              <a:t>professionnel dans vos </a:t>
            </a: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  <a:latin typeface="Gill Sans" panose="020B0604020202020204" charset="0"/>
              </a:rPr>
              <a:t>publications </a:t>
            </a:r>
            <a:r>
              <a:rPr lang="fr-FR" sz="2000" dirty="0">
                <a:solidFill>
                  <a:schemeClr val="accent1">
                    <a:lumMod val="50000"/>
                  </a:schemeClr>
                </a:solidFill>
                <a:latin typeface="Gill Sans" panose="020B0604020202020204" charset="0"/>
              </a:rPr>
              <a:t>et </a:t>
            </a: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  <a:latin typeface="Gill Sans" panose="020B0604020202020204" charset="0"/>
              </a:rPr>
              <a:t>invitations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Gill Sans" panose="020B060402020202020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304800" y="266514"/>
            <a:ext cx="8534400" cy="692337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C2113A"/>
                </a:solidFill>
              </a:rPr>
              <a:t>5 BONNES PRATIQUES LINKEDIN</a:t>
            </a:r>
            <a:endParaRPr lang="fr-FR" b="1" dirty="0">
              <a:solidFill>
                <a:srgbClr val="C2113A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4235" r="6306" b="6560"/>
          <a:stretch/>
        </p:blipFill>
        <p:spPr>
          <a:xfrm>
            <a:off x="6413499" y="4716574"/>
            <a:ext cx="2120900" cy="108097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E24FDA83-9C21-42CA-8DC6-C51818C74969}" type="slidenum">
              <a:rPr lang="fr-FR" sz="1200" smtClean="0">
                <a:latin typeface="Gill Sans" panose="020B0604020202020204"/>
              </a:rPr>
              <a:pPr algn="ctr"/>
              <a:t>43</a:t>
            </a:fld>
            <a:r>
              <a:rPr lang="fr-FR" sz="1200" smtClean="0">
                <a:latin typeface="Gill Sans" panose="020B0604020202020204"/>
              </a:rPr>
              <a:t> / 44</a:t>
            </a:r>
            <a:endParaRPr lang="fr-FR" sz="1200" dirty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62020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5"/>
          <p:cNvSpPr txBox="1">
            <a:spLocks/>
          </p:cNvSpPr>
          <p:nvPr/>
        </p:nvSpPr>
        <p:spPr>
          <a:xfrm>
            <a:off x="901700" y="2792413"/>
            <a:ext cx="7340600" cy="64928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fr-FR" dirty="0">
                <a:latin typeface="+mn-lt"/>
              </a:rPr>
              <a:t>Merci pour votre </a:t>
            </a:r>
            <a:r>
              <a:rPr lang="fr-FR" dirty="0" smtClean="0">
                <a:latin typeface="+mn-lt"/>
              </a:rPr>
              <a:t>attention !</a:t>
            </a:r>
            <a:endParaRPr lang="fr-FR" dirty="0">
              <a:latin typeface="+mn-lt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fld id="{1D9BB071-D894-4ED7-8A8C-3064EB618646}" type="slidenum">
              <a:rPr lang="fr-FR" sz="1200" smtClean="0">
                <a:latin typeface="Gill Sans" panose="020B0604020202020204"/>
              </a:rPr>
              <a:pPr algn="ctr"/>
              <a:t>44</a:t>
            </a:fld>
            <a:r>
              <a:rPr lang="fr-FR" sz="1200" smtClean="0">
                <a:latin typeface="Gill Sans" panose="020B0604020202020204"/>
              </a:rPr>
              <a:t> / 44</a:t>
            </a:r>
            <a:endParaRPr lang="fr-FR" sz="1200">
              <a:latin typeface="Gill Sans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9875" y="4532313"/>
            <a:ext cx="8677275" cy="1539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ln w="0"/>
                <a:solidFill>
                  <a:srgbClr val="833E9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APPRENDRE</a:t>
            </a:r>
          </a:p>
          <a:p>
            <a:pPr algn="ctr">
              <a:defRPr/>
            </a:pPr>
            <a:endParaRPr lang="en-US" sz="5400" dirty="0">
              <a:ln w="0"/>
              <a:solidFill>
                <a:srgbClr val="002A6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340" name="Titre 15"/>
          <p:cNvSpPr txBox="1">
            <a:spLocks/>
          </p:cNvSpPr>
          <p:nvPr/>
        </p:nvSpPr>
        <p:spPr bwMode="auto">
          <a:xfrm>
            <a:off x="304800" y="266513"/>
            <a:ext cx="8534400" cy="69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en-US" b="1" smtClean="0">
                <a:solidFill>
                  <a:srgbClr val="C2113A"/>
                </a:solidFill>
              </a:rPr>
              <a:t>RÈGLES DE FONCTIONNEMENT PENDANT L’ATELIER</a:t>
            </a:r>
          </a:p>
          <a:p>
            <a:pPr eaLnBrk="1" hangingPunct="1"/>
            <a:endParaRPr lang="fr-FR" altLang="en-US" b="1">
              <a:solidFill>
                <a:srgbClr val="C2113A"/>
              </a:solidFill>
            </a:endParaRPr>
          </a:p>
        </p:txBody>
      </p:sp>
      <p:pic>
        <p:nvPicPr>
          <p:cNvPr id="1026" name="Picture 2" descr="RÃ©sultat de recherche d'images pour &quot;gandhi vivez comme si vous deviez mourir demain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79" y="1254601"/>
            <a:ext cx="6336665" cy="298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7D7A243E-06A7-4A92-B8D2-2B07CEB52082}" type="slidenum">
              <a:rPr lang="fr-FR" sz="1200" smtClean="0">
                <a:latin typeface="Gill Sans" panose="020B0604020202020204"/>
              </a:rPr>
              <a:pPr algn="ctr"/>
              <a:t>5</a:t>
            </a:fld>
            <a:r>
              <a:rPr lang="fr-FR" sz="1200" smtClean="0">
                <a:latin typeface="Gill Sans" panose="020B0604020202020204"/>
              </a:rPr>
              <a:t> / 44</a:t>
            </a:r>
            <a:endParaRPr lang="fr-FR" sz="1200" dirty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12158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5"/>
          <p:cNvSpPr txBox="1">
            <a:spLocks/>
          </p:cNvSpPr>
          <p:nvPr/>
        </p:nvSpPr>
        <p:spPr>
          <a:xfrm>
            <a:off x="457200" y="2487613"/>
            <a:ext cx="7340600" cy="337978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lvl="0" indent="-514350" fontAlgn="auto">
              <a:spcAft>
                <a:spcPts val="0"/>
              </a:spcAft>
              <a:buAutoNum type="romanUcPeriod"/>
              <a:defRPr/>
            </a:pPr>
            <a:r>
              <a:rPr lang="fr-FR" dirty="0"/>
              <a:t>Qu’est ce que </a:t>
            </a:r>
            <a:r>
              <a:rPr lang="fr-FR" dirty="0" err="1" smtClean="0"/>
              <a:t>linkedin</a:t>
            </a:r>
            <a:r>
              <a:rPr lang="fr-FR" dirty="0" smtClean="0"/>
              <a:t> ?</a:t>
            </a:r>
            <a:endParaRPr lang="fr-FR" dirty="0"/>
          </a:p>
          <a:p>
            <a:pPr marL="514350" lvl="0" indent="-514350" fontAlgn="auto">
              <a:spcAft>
                <a:spcPts val="0"/>
              </a:spcAft>
              <a:buAutoNum type="romanUcPeriod"/>
              <a:defRPr/>
            </a:pPr>
            <a:endParaRPr lang="fr-FR" dirty="0"/>
          </a:p>
          <a:p>
            <a:pPr marL="514350" lvl="0" indent="-514350" fontAlgn="auto">
              <a:spcAft>
                <a:spcPts val="0"/>
              </a:spcAft>
              <a:buAutoNum type="romanUcPeriod"/>
              <a:defRPr/>
            </a:pPr>
            <a:r>
              <a:rPr lang="fr-FR" dirty="0"/>
              <a:t>Pourquoi utiliser </a:t>
            </a:r>
            <a:r>
              <a:rPr lang="fr-FR" dirty="0" err="1" smtClean="0"/>
              <a:t>linkedin</a:t>
            </a:r>
            <a:r>
              <a:rPr lang="fr-FR" dirty="0" smtClean="0"/>
              <a:t> ?</a:t>
            </a:r>
            <a:endParaRPr lang="fr-FR" dirty="0"/>
          </a:p>
          <a:p>
            <a:pPr marL="514350" lvl="0" indent="-514350" fontAlgn="auto">
              <a:spcAft>
                <a:spcPts val="0"/>
              </a:spcAft>
              <a:buAutoNum type="romanUcPeriod"/>
              <a:defRPr/>
            </a:pPr>
            <a:endParaRPr lang="fr-FR" dirty="0"/>
          </a:p>
          <a:p>
            <a:pPr marL="514350" indent="-514350" fontAlgn="auto">
              <a:spcAft>
                <a:spcPts val="0"/>
              </a:spcAft>
              <a:buFontTx/>
              <a:buAutoNum type="romanUcPeriod"/>
              <a:defRPr/>
            </a:pPr>
            <a:r>
              <a:rPr lang="fr-FR" dirty="0"/>
              <a:t>COMMENT CRÉER UN PROFIL </a:t>
            </a:r>
            <a:r>
              <a:rPr lang="fr-FR" dirty="0" smtClean="0"/>
              <a:t>EFFICACE ?</a:t>
            </a:r>
            <a:endParaRPr lang="fr-FR" dirty="0"/>
          </a:p>
          <a:p>
            <a:pPr marL="514350" indent="-514350" fontAlgn="auto">
              <a:spcAft>
                <a:spcPts val="0"/>
              </a:spcAft>
              <a:buFontTx/>
              <a:buAutoNum type="romanUcPeriod"/>
              <a:defRPr/>
            </a:pPr>
            <a:endParaRPr lang="fr-FR" dirty="0"/>
          </a:p>
          <a:p>
            <a:pPr lvl="0" fontAlgn="auto">
              <a:spcAft>
                <a:spcPts val="0"/>
              </a:spcAft>
              <a:defRPr/>
            </a:pPr>
            <a:r>
              <a:rPr lang="fr-FR" dirty="0"/>
              <a:t>IV.   LES BONNES PRATIQUES SUR LINKEDIN</a:t>
            </a:r>
          </a:p>
          <a:p>
            <a:pPr marL="514350" lvl="0" indent="-514350" fontAlgn="auto">
              <a:spcAft>
                <a:spcPts val="0"/>
              </a:spcAft>
              <a:buFontTx/>
              <a:buAutoNum type="romanUcPeriod"/>
              <a:defRPr/>
            </a:pPr>
            <a:endParaRPr lang="fr-FR" dirty="0"/>
          </a:p>
          <a:p>
            <a:pPr lvl="0" fontAlgn="auto">
              <a:spcAft>
                <a:spcPts val="0"/>
              </a:spcAft>
              <a:defRPr/>
            </a:pPr>
            <a:endParaRPr lang="fr-FR" dirty="0"/>
          </a:p>
          <a:p>
            <a:pPr marL="514350" indent="-514350" fontAlgn="auto">
              <a:spcAft>
                <a:spcPts val="0"/>
              </a:spcAft>
              <a:buFontTx/>
              <a:buAutoNum type="romanUcPeriod"/>
              <a:defRPr/>
            </a:pPr>
            <a:endParaRPr lang="fr-FR" b="1" dirty="0"/>
          </a:p>
          <a:p>
            <a:pPr marL="514350" lvl="0" indent="-514350" fontAlgn="auto">
              <a:spcAft>
                <a:spcPts val="0"/>
              </a:spcAft>
              <a:buAutoNum type="romanUcPeriod"/>
              <a:defRPr/>
            </a:pP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4000500" y="6286500"/>
            <a:ext cx="1270000" cy="2794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algn="ctr"/>
            <a:fld id="{A5C21A33-4DF5-475C-83A8-268B74AB58D8}" type="slidenum">
              <a:rPr lang="fr-FR" sz="1200" smtClean="0">
                <a:latin typeface="Gill Sans" panose="020B0604020202020204"/>
              </a:rPr>
              <a:pPr algn="ctr"/>
              <a:t>6</a:t>
            </a:fld>
            <a:r>
              <a:rPr lang="fr-FR" sz="1200" smtClean="0">
                <a:latin typeface="Gill Sans" panose="020B0604020202020204"/>
              </a:rPr>
              <a:t> / 44</a:t>
            </a:r>
            <a:endParaRPr lang="fr-FR" sz="1200" dirty="0" smtClean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59071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5"/>
          <p:cNvSpPr txBox="1">
            <a:spLocks/>
          </p:cNvSpPr>
          <p:nvPr/>
        </p:nvSpPr>
        <p:spPr>
          <a:xfrm>
            <a:off x="457200" y="3666173"/>
            <a:ext cx="7340600" cy="51974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lvl="0" indent="-514350" fontAlgn="auto">
              <a:spcAft>
                <a:spcPts val="0"/>
              </a:spcAft>
              <a:buAutoNum type="romanUcPeriod"/>
              <a:defRPr/>
            </a:pPr>
            <a:r>
              <a:rPr lang="fr-FR" dirty="0"/>
              <a:t>Qu’est ce que </a:t>
            </a:r>
            <a:r>
              <a:rPr lang="fr-FR" dirty="0" smtClean="0"/>
              <a:t>LinkedIn ?</a:t>
            </a:r>
            <a:endParaRPr lang="fr-FR" dirty="0"/>
          </a:p>
          <a:p>
            <a:pPr lvl="0" fontAlgn="auto">
              <a:spcAft>
                <a:spcPts val="0"/>
              </a:spcAft>
              <a:defRPr/>
            </a:pPr>
            <a:endParaRPr lang="fr-FR" dirty="0"/>
          </a:p>
          <a:p>
            <a:pPr marL="514350" indent="-514350" fontAlgn="auto">
              <a:spcAft>
                <a:spcPts val="0"/>
              </a:spcAft>
              <a:buFontTx/>
              <a:buAutoNum type="romanUcPeriod"/>
              <a:defRPr/>
            </a:pPr>
            <a:endParaRPr lang="fr-FR" b="1" dirty="0"/>
          </a:p>
          <a:p>
            <a:pPr marL="514350" lvl="0" indent="-514350" fontAlgn="auto">
              <a:spcAft>
                <a:spcPts val="0"/>
              </a:spcAft>
              <a:buAutoNum type="romanUcPeriod"/>
              <a:defRPr/>
            </a:pP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4000500" y="6286500"/>
            <a:ext cx="1270000" cy="2794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algn="ctr"/>
            <a:fld id="{0E615211-F655-44C7-BEAA-F6BF54A707F8}" type="slidenum">
              <a:rPr lang="fr-FR" sz="1200" smtClean="0">
                <a:latin typeface="Gill Sans" panose="020B0604020202020204"/>
              </a:rPr>
              <a:pPr algn="ctr"/>
              <a:t>7</a:t>
            </a:fld>
            <a:r>
              <a:rPr lang="fr-FR" sz="1200" smtClean="0">
                <a:latin typeface="Gill Sans" panose="020B0604020202020204"/>
              </a:rPr>
              <a:t> / 44</a:t>
            </a:r>
            <a:endParaRPr lang="fr-FR" sz="1200" dirty="0" smtClean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81844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5"/>
          <p:cNvSpPr txBox="1">
            <a:spLocks/>
          </p:cNvSpPr>
          <p:nvPr/>
        </p:nvSpPr>
        <p:spPr bwMode="auto">
          <a:xfrm>
            <a:off x="304800" y="266513"/>
            <a:ext cx="8534400" cy="69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en-US" b="1" cap="all" smtClean="0">
                <a:solidFill>
                  <a:srgbClr val="C2113A"/>
                </a:solidFill>
                <a:latin typeface="+mj-lt"/>
                <a:ea typeface="+mj-ea"/>
                <a:cs typeface="+mj-cs"/>
              </a:rPr>
              <a:t>QUESTIONS</a:t>
            </a:r>
            <a:endParaRPr lang="fr-FR" altLang="en-US" b="1" cap="all" dirty="0">
              <a:solidFill>
                <a:srgbClr val="C2113A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195" name="Picture 2" descr="Image result for pre-t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1074738"/>
            <a:ext cx="36290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re 15"/>
          <p:cNvSpPr txBox="1">
            <a:spLocks/>
          </p:cNvSpPr>
          <p:nvPr/>
        </p:nvSpPr>
        <p:spPr bwMode="auto">
          <a:xfrm>
            <a:off x="3887787" y="2153444"/>
            <a:ext cx="4856163" cy="1771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fr-FR" altLang="en-US" sz="1400" dirty="0">
              <a:solidFill>
                <a:srgbClr val="002A6C"/>
              </a:solidFill>
            </a:endParaRPr>
          </a:p>
          <a:p>
            <a:pPr eaLnBrk="1" hangingPunct="1">
              <a:lnSpc>
                <a:spcPct val="150000"/>
              </a:lnSpc>
              <a:buFontTx/>
              <a:buAutoNum type="arabicPeriod"/>
            </a:pPr>
            <a:r>
              <a:rPr lang="fr-FR" altLang="en-US" sz="2800" dirty="0">
                <a:solidFill>
                  <a:srgbClr val="002A6C"/>
                </a:solidFill>
              </a:rPr>
              <a:t> Qui connait LinkedIn?</a:t>
            </a:r>
          </a:p>
          <a:p>
            <a:pPr eaLnBrk="1" hangingPunct="1">
              <a:lnSpc>
                <a:spcPct val="150000"/>
              </a:lnSpc>
              <a:buFontTx/>
              <a:buAutoNum type="arabicPeriod"/>
            </a:pPr>
            <a:r>
              <a:rPr lang="fr-FR" altLang="en-US" sz="2800" dirty="0">
                <a:solidFill>
                  <a:srgbClr val="002A6C"/>
                </a:solidFill>
              </a:rPr>
              <a:t> Qui a un profil LinkedIn?</a:t>
            </a:r>
          </a:p>
          <a:p>
            <a:pPr eaLnBrk="1" hangingPunct="1">
              <a:lnSpc>
                <a:spcPct val="150000"/>
              </a:lnSpc>
            </a:pPr>
            <a:endParaRPr lang="fr-FR" altLang="en-US" sz="2800" dirty="0">
              <a:solidFill>
                <a:srgbClr val="002A6C"/>
              </a:solidFill>
            </a:endParaRPr>
          </a:p>
        </p:txBody>
      </p:sp>
      <p:sp>
        <p:nvSpPr>
          <p:cNvPr id="7" name="Titre 15"/>
          <p:cNvSpPr txBox="1">
            <a:spLocks/>
          </p:cNvSpPr>
          <p:nvPr/>
        </p:nvSpPr>
        <p:spPr>
          <a:xfrm>
            <a:off x="3705225" y="1185863"/>
            <a:ext cx="5221288" cy="23336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fr-FR" sz="1600" dirty="0">
              <a:solidFill>
                <a:srgbClr val="002A6C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0F5488ED-B242-431E-9187-19705C92ED9F}" type="slidenum">
              <a:rPr lang="fr-FR" sz="1200" smtClean="0">
                <a:latin typeface="Gill Sans" panose="020B0604020202020204"/>
              </a:rPr>
              <a:pPr algn="ctr"/>
              <a:t>8</a:t>
            </a:fld>
            <a:r>
              <a:rPr lang="fr-FR" sz="1200" smtClean="0">
                <a:latin typeface="Gill Sans" panose="020B0604020202020204"/>
              </a:rPr>
              <a:t> / 44</a:t>
            </a:r>
            <a:endParaRPr lang="fr-FR" sz="1200" dirty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621915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155" y="1745614"/>
            <a:ext cx="6717589" cy="2491106"/>
          </a:xfrm>
        </p:spPr>
      </p:pic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304800" y="266514"/>
            <a:ext cx="8534400" cy="692337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C2113A"/>
                </a:solidFill>
              </a:rPr>
              <a:t>QU’EST CE QUE LINKEDIN ?</a:t>
            </a:r>
          </a:p>
          <a:p>
            <a:endParaRPr lang="fr-FR" b="1" dirty="0">
              <a:solidFill>
                <a:srgbClr val="C2113A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04DC9C7B-68BE-4717-AD7A-382B77314F00}" type="slidenum">
              <a:rPr lang="fr-FR" sz="1200" smtClean="0">
                <a:latin typeface="Gill Sans" panose="020B0604020202020204"/>
              </a:rPr>
              <a:pPr algn="ctr"/>
              <a:t>9</a:t>
            </a:fld>
            <a:r>
              <a:rPr lang="fr-FR" sz="1200" smtClean="0">
                <a:latin typeface="Gill Sans" panose="020B0604020202020204"/>
              </a:rPr>
              <a:t> / 44</a:t>
            </a:r>
            <a:endParaRPr lang="fr-FR" sz="1200" dirty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79358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ill Sans M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>
        <a:normAutofit fontScale="92500" lnSpcReduction="20000"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USAID_CC_Template-2016 01-VAL" id="{84147811-3BA5-4827-8D7F-DF7ED39A93C2}" vid="{F4BF8647-B3AC-4CE3-84D1-5EEF396173CB}"/>
    </a:ext>
  </a:extLst>
</a:theme>
</file>

<file path=ppt/theme/theme2.xml><?xml version="1.0" encoding="utf-8"?>
<a:theme xmlns:a="http://schemas.openxmlformats.org/drawingml/2006/main" name="Content empty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ill Sans M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USAID_CC_Template-2016 01-VAL" id="{84147811-3BA5-4827-8D7F-DF7ED39A93C2}" vid="{FE77EAAE-6930-481F-AA5D-D171675B2CA4}"/>
    </a:ext>
  </a:extLst>
</a:theme>
</file>

<file path=ppt/theme/theme3.xml><?xml version="1.0" encoding="utf-8"?>
<a:theme xmlns:a="http://schemas.openxmlformats.org/drawingml/2006/main" name="Back cover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ill Sans M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SAID_CC_Template-2016 01-VAL" id="{84147811-3BA5-4827-8D7F-DF7ED39A93C2}" vid="{B5E89FB3-05B5-4DBB-A51F-90584442F942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USAID_CC_Template-2016 01-VAL</Template>
  <TotalTime>16215</TotalTime>
  <Words>1379</Words>
  <Application>Microsoft Office PowerPoint</Application>
  <PresentationFormat>Affichage à l'écran (4:3)</PresentationFormat>
  <Paragraphs>297</Paragraphs>
  <Slides>44</Slides>
  <Notes>44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44</vt:i4>
      </vt:variant>
    </vt:vector>
  </HeadingPairs>
  <TitlesOfParts>
    <vt:vector size="53" baseType="lpstr">
      <vt:lpstr>MS PGothic</vt:lpstr>
      <vt:lpstr>MS PGothic</vt:lpstr>
      <vt:lpstr>Arial</vt:lpstr>
      <vt:lpstr>Calibri</vt:lpstr>
      <vt:lpstr>Gill Sans</vt:lpstr>
      <vt:lpstr>Gill Sans MT</vt:lpstr>
      <vt:lpstr>Thème Office</vt:lpstr>
      <vt:lpstr>Content empty</vt:lpstr>
      <vt:lpstr>Back cover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CRÉER UN PROFIL LINKEDIN</vt:lpstr>
      <vt:lpstr>CRÉER UN PROFIL LINKEDIN</vt:lpstr>
      <vt:lpstr>CRÉER UN PROFIL LINKEDIN</vt:lpstr>
      <vt:lpstr>CRÉER UN PROFIL LINKEDIN</vt:lpstr>
      <vt:lpstr>Présentation PowerPoint</vt:lpstr>
      <vt:lpstr>CRÉER UN PROFIL LINKEDIN</vt:lpstr>
      <vt:lpstr>CRÉER UN PROFIL LINKEDIN</vt:lpstr>
      <vt:lpstr>CRÉER UN PROFIL LINKEDIN</vt:lpstr>
      <vt:lpstr>CRÉER UN PROFIL LINKEDIN</vt:lpstr>
      <vt:lpstr>CRÉER UN PROFIL LINKEDIN</vt:lpstr>
      <vt:lpstr>CRÉER UN PROFIL LINKEDIN</vt:lpstr>
      <vt:lpstr>CRÉER UN PROFIL LINKEDIN</vt:lpstr>
      <vt:lpstr>CRÉER UN PROFIL LINKEDIN</vt:lpstr>
      <vt:lpstr>CRÉER UN PROFIL LINKEDIN</vt:lpstr>
      <vt:lpstr>CRÉER UN PROFIL LINKEDIN</vt:lpstr>
      <vt:lpstr>CRÉER UN PROFIL LINKEDIN</vt:lpstr>
      <vt:lpstr>Présentation PowerPoint</vt:lpstr>
      <vt:lpstr>SE CONNECTER</vt:lpstr>
      <vt:lpstr>ENVOYEZ DES INVITATIONS PROFESSIONELLES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OZ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Mourad Bencheqroun</dc:creator>
  <cp:lastModifiedBy>SD</cp:lastModifiedBy>
  <cp:revision>331</cp:revision>
  <dcterms:created xsi:type="dcterms:W3CDTF">2016-02-12T16:57:42Z</dcterms:created>
  <dcterms:modified xsi:type="dcterms:W3CDTF">2019-06-22T09:34:51Z</dcterms:modified>
</cp:coreProperties>
</file>